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93" r:id="rId2"/>
    <p:sldId id="304" r:id="rId3"/>
    <p:sldId id="305" r:id="rId4"/>
    <p:sldId id="306" r:id="rId5"/>
    <p:sldId id="307" r:id="rId6"/>
    <p:sldId id="300" r:id="rId7"/>
    <p:sldId id="301" r:id="rId8"/>
    <p:sldId id="303" r:id="rId9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6B6C4"/>
    <a:srgbClr val="99CCFF"/>
    <a:srgbClr val="00FF00"/>
    <a:srgbClr val="FF9999"/>
    <a:srgbClr val="FFCCFF"/>
    <a:srgbClr val="000066"/>
    <a:srgbClr val="FBE1C1"/>
    <a:srgbClr val="FFFF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7" autoAdjust="0"/>
    <p:restoredTop sz="94660"/>
  </p:normalViewPr>
  <p:slideViewPr>
    <p:cSldViewPr>
      <p:cViewPr>
        <p:scale>
          <a:sx n="80" d="100"/>
          <a:sy n="80" d="100"/>
        </p:scale>
        <p:origin x="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822" y="-90"/>
      </p:cViewPr>
      <p:guideLst>
        <p:guide orient="horz" pos="2160"/>
        <p:guide pos="288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3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1600" y="6618288"/>
            <a:ext cx="8940800" cy="204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r>
              <a:rPr lang="en-US"/>
              <a:t>Ekonometrika 3. Regresi Berganda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</a:defRPr>
            </a:lvl1pPr>
          </a:lstStyle>
          <a:p>
            <a:r>
              <a:rPr lang="en-US"/>
              <a:t>Bambang Juanda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fld id="{33D13093-8DAA-479A-A711-E85B32F150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2457450"/>
            <a:ext cx="6705600" cy="388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notes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63850" y="519113"/>
            <a:ext cx="3416300" cy="2562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1485900" y="26860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1485900" y="29146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1485900" y="31432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1485900" y="33718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1485900" y="36004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1485900" y="38290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1485900" y="38290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1485900" y="40576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1485900" y="42862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1485900" y="45148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2" name="Line 14"/>
          <p:cNvSpPr>
            <a:spLocks noChangeShapeType="1"/>
          </p:cNvSpPr>
          <p:nvPr/>
        </p:nvSpPr>
        <p:spPr bwMode="auto">
          <a:xfrm>
            <a:off x="1485900" y="47434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1485900" y="49720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1485900" y="52006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1485900" y="54292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6" name="Line 18"/>
          <p:cNvSpPr>
            <a:spLocks noChangeShapeType="1"/>
          </p:cNvSpPr>
          <p:nvPr/>
        </p:nvSpPr>
        <p:spPr bwMode="auto">
          <a:xfrm>
            <a:off x="1485900" y="56578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7" name="Line 19"/>
          <p:cNvSpPr>
            <a:spLocks noChangeShapeType="1"/>
          </p:cNvSpPr>
          <p:nvPr/>
        </p:nvSpPr>
        <p:spPr bwMode="auto">
          <a:xfrm>
            <a:off x="1485900" y="58864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" name="Line 20"/>
          <p:cNvSpPr>
            <a:spLocks noChangeShapeType="1"/>
          </p:cNvSpPr>
          <p:nvPr/>
        </p:nvSpPr>
        <p:spPr bwMode="auto">
          <a:xfrm>
            <a:off x="1485900" y="61150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9" name="Line 21"/>
          <p:cNvSpPr>
            <a:spLocks noChangeShapeType="1"/>
          </p:cNvSpPr>
          <p:nvPr/>
        </p:nvSpPr>
        <p:spPr bwMode="auto">
          <a:xfrm>
            <a:off x="1485900" y="6343650"/>
            <a:ext cx="6227763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681038" y="285750"/>
            <a:ext cx="7835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69850" y="6599238"/>
            <a:ext cx="9021763" cy="180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tabLst>
                <a:tab pos="285750" algn="l"/>
                <a:tab pos="6457950" algn="r"/>
              </a:tabLst>
            </a:pPr>
            <a:r>
              <a:rPr lang="en-US" sz="1000">
                <a:latin typeface="Arial" pitchFamily="34" charset="0"/>
              </a:rPr>
              <a:t> Statistics for Managers Using Microsoft Excel, 2/e	© 1999 Prentice-Hall, Inc.</a:t>
            </a:r>
          </a:p>
        </p:txBody>
      </p:sp>
      <p:sp>
        <p:nvSpPr>
          <p:cNvPr id="2072" name="Line 24"/>
          <p:cNvSpPr>
            <a:spLocks noChangeShapeType="1"/>
          </p:cNvSpPr>
          <p:nvPr/>
        </p:nvSpPr>
        <p:spPr bwMode="auto">
          <a:xfrm>
            <a:off x="681038" y="6572250"/>
            <a:ext cx="7835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69850" y="26988"/>
            <a:ext cx="9021763" cy="204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tabLst>
                <a:tab pos="285750" algn="l"/>
                <a:tab pos="3257550" algn="ctr"/>
                <a:tab pos="6457950" algn="r"/>
              </a:tabLst>
            </a:pPr>
            <a:r>
              <a:rPr lang="en-US" sz="1200">
                <a:latin typeface="Arial" pitchFamily="34" charset="0"/>
              </a:rPr>
              <a:t>	Chapter 14	</a:t>
            </a:r>
            <a:r>
              <a:rPr lang="en-US" sz="1200" b="1">
                <a:latin typeface="Arial" pitchFamily="34" charset="0"/>
              </a:rPr>
              <a:t>Instructor Notes</a:t>
            </a:r>
            <a:r>
              <a:rPr lang="en-US" sz="1200">
                <a:latin typeface="Arial" pitchFamily="34" charset="0"/>
              </a:rPr>
              <a:t>	14-</a:t>
            </a:r>
            <a:fld id="{F25632F7-19A4-4045-96BE-75BA6E8F3551}" type="slidenum">
              <a:rPr lang="en-US" sz="1200">
                <a:latin typeface="Arial" pitchFamily="34" charset="0"/>
              </a:rPr>
              <a:pPr>
                <a:tabLst>
                  <a:tab pos="285750" algn="l"/>
                  <a:tab pos="3257550" algn="ctr"/>
                  <a:tab pos="6457950" algn="r"/>
                </a:tabLst>
              </a:pPr>
              <a:t>‹#›</a:t>
            </a:fld>
            <a:endParaRPr lang="en-US" sz="1200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6050" y="152400"/>
            <a:ext cx="19621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52400"/>
            <a:ext cx="57340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76400" y="152400"/>
            <a:ext cx="6781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9812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41148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10100" y="4114800"/>
            <a:ext cx="38481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6781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981200"/>
            <a:ext cx="78486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6781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981200"/>
            <a:ext cx="3848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3848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981200"/>
            <a:ext cx="38481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80000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8000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152400"/>
            <a:ext cx="67818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81200"/>
            <a:ext cx="78486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6038" y="6523038"/>
            <a:ext cx="9064625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tabLst>
                <a:tab pos="8229600" algn="r"/>
              </a:tabLst>
            </a:pPr>
            <a:r>
              <a:rPr lang="en-US" sz="1000">
                <a:solidFill>
                  <a:srgbClr val="B2B2B2"/>
                </a:solidFill>
                <a:latin typeface="Arial" pitchFamily="34" charset="0"/>
              </a:rPr>
              <a:t>© 1999 Prentice-Hall, Inc.</a:t>
            </a:r>
            <a:r>
              <a:rPr lang="en-US" sz="1000">
                <a:solidFill>
                  <a:schemeClr val="bg2"/>
                </a:solidFill>
                <a:latin typeface="Arial" pitchFamily="34" charset="0"/>
              </a:rPr>
              <a:t> 	</a:t>
            </a:r>
            <a:r>
              <a:rPr lang="en-US" sz="1000">
                <a:solidFill>
                  <a:srgbClr val="B2B2B2"/>
                </a:solidFill>
                <a:latin typeface="Arial" pitchFamily="34" charset="0"/>
              </a:rPr>
              <a:t>Chap. 14 - </a:t>
            </a:r>
            <a:fld id="{F3D8D3C7-63C6-4AC1-B547-E393C577B8BD}" type="slidenum">
              <a:rPr lang="en-US" sz="1000">
                <a:solidFill>
                  <a:srgbClr val="B2B2B2"/>
                </a:solidFill>
                <a:latin typeface="Arial" pitchFamily="34" charset="0"/>
              </a:rPr>
              <a:pPr>
                <a:tabLst>
                  <a:tab pos="8229600" algn="r"/>
                </a:tabLst>
              </a:pPr>
              <a:t>‹#›</a:t>
            </a:fld>
            <a:endParaRPr lang="en-US" sz="1000">
              <a:solidFill>
                <a:srgbClr val="B2B2B2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1524000"/>
            <a:ext cx="9144000" cy="152400"/>
          </a:xfrm>
          <a:prstGeom prst="rect">
            <a:avLst/>
          </a:prstGeom>
          <a:gradFill rotWithShape="0">
            <a:gsLst>
              <a:gs pos="0">
                <a:srgbClr val="1F90BD">
                  <a:gamma/>
                  <a:shade val="49804"/>
                  <a:invGamma/>
                </a:srgbClr>
              </a:gs>
              <a:gs pos="50000">
                <a:srgbClr val="1F90BD"/>
              </a:gs>
              <a:gs pos="100000">
                <a:srgbClr val="1F90BD">
                  <a:gamma/>
                  <a:shade val="49804"/>
                  <a:invGamma/>
                </a:srgbClr>
              </a:gs>
            </a:gsLst>
            <a:lin ang="54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2pPr>
      <a:lvl3pPr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3pPr>
      <a:lvl4pPr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4pPr>
      <a:lvl5pPr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5pPr>
      <a:lvl6pPr marL="457200"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6pPr>
      <a:lvl7pPr marL="914400"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7pPr>
      <a:lvl8pPr marL="1371600"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8pPr>
      <a:lvl9pPr marL="1828800" algn="ctr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Times New Roman" pitchFamily="18" charset="0"/>
          <a:cs typeface="Arial" pitchFamily="34" charset="0"/>
        </a:defRPr>
      </a:lvl9pPr>
    </p:titleStyle>
    <p:bodyStyle>
      <a:lvl1pPr marL="571500" indent="-571500" algn="l" rtl="0" eaLnBrk="0" fontAlgn="base" hangingPunct="0">
        <a:spcBef>
          <a:spcPct val="20000"/>
        </a:spcBef>
        <a:spcAft>
          <a:spcPct val="0"/>
        </a:spcAft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715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2000"/>
        <a:buFont typeface="Wingdings" pitchFamily="2" charset="2"/>
        <a:buChar char="o"/>
        <a:defRPr sz="2800" b="1">
          <a:solidFill>
            <a:srgbClr val="FF9999"/>
          </a:solidFill>
          <a:latin typeface="+mn-lt"/>
          <a:cs typeface="+mn-cs"/>
        </a:defRPr>
      </a:lvl2pPr>
      <a:lvl3pPr marL="1314450" indent="-228600" algn="l" rtl="0" eaLnBrk="0" fontAlgn="base" hangingPunct="0">
        <a:spcBef>
          <a:spcPct val="20000"/>
        </a:spcBef>
        <a:spcAft>
          <a:spcPct val="0"/>
        </a:spcAft>
        <a:buClr>
          <a:srgbClr val="009688"/>
        </a:buClr>
        <a:buSzPct val="62000"/>
        <a:buFont typeface="Wingdings" pitchFamily="2" charset="2"/>
        <a:buChar char="l"/>
        <a:defRPr sz="2400" b="1">
          <a:solidFill>
            <a:schemeClr val="tx2"/>
          </a:solidFill>
          <a:latin typeface="+mn-lt"/>
          <a:cs typeface="+mn-cs"/>
        </a:defRPr>
      </a:lvl3pPr>
      <a:lvl4pPr marL="1657350" indent="-228600" algn="l" rtl="0" eaLnBrk="0" fontAlgn="base" hangingPunct="0">
        <a:spcBef>
          <a:spcPct val="20000"/>
        </a:spcBef>
        <a:spcAft>
          <a:spcPct val="0"/>
        </a:spcAft>
        <a:buClr>
          <a:srgbClr val="B50069"/>
        </a:buClr>
        <a:buSzPct val="62000"/>
        <a:buFont typeface="Monotype Sorts" charset="0"/>
        <a:buChar char="l"/>
        <a:defRPr sz="2400" b="1">
          <a:solidFill>
            <a:srgbClr val="00FF0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0000"/>
        <a:buChar char="»"/>
        <a:defRPr sz="2400" b="1">
          <a:solidFill>
            <a:srgbClr val="FEC064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0000"/>
        <a:buChar char="»"/>
        <a:defRPr sz="2400" b="1">
          <a:solidFill>
            <a:srgbClr val="FEC064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0000"/>
        <a:buChar char="»"/>
        <a:defRPr sz="2400" b="1">
          <a:solidFill>
            <a:srgbClr val="FEC064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0000"/>
        <a:buChar char="»"/>
        <a:defRPr sz="2400" b="1">
          <a:solidFill>
            <a:srgbClr val="FEC064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00000"/>
        <a:buChar char="»"/>
        <a:defRPr sz="2400" b="1">
          <a:solidFill>
            <a:srgbClr val="FEC064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848600" cy="914400"/>
          </a:xfrm>
          <a:noFill/>
          <a:ln/>
        </p:spPr>
        <p:txBody>
          <a:bodyPr/>
          <a:lstStyle/>
          <a:p>
            <a:r>
              <a:rPr lang="en-US"/>
              <a:t>Model dgn Peubah-</a:t>
            </a:r>
            <a:r>
              <a:rPr lang="en-US" i="1"/>
              <a:t>Dummy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7848600" cy="4267200"/>
          </a:xfrm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 dirty="0" err="1"/>
              <a:t>Peubah</a:t>
            </a:r>
            <a:r>
              <a:rPr lang="en-US" dirty="0"/>
              <a:t> </a:t>
            </a:r>
            <a:r>
              <a:rPr lang="en-US" dirty="0" err="1"/>
              <a:t>Kategori</a:t>
            </a:r>
            <a:r>
              <a:rPr lang="en-US" dirty="0"/>
              <a:t> </a:t>
            </a:r>
            <a:r>
              <a:rPr lang="en-US" dirty="0" err="1"/>
              <a:t>memerlukan</a:t>
            </a:r>
            <a:r>
              <a:rPr lang="en-US" dirty="0"/>
              <a:t> (</a:t>
            </a:r>
            <a:r>
              <a:rPr lang="en-US" dirty="0" err="1"/>
              <a:t>peubah</a:t>
            </a:r>
            <a:r>
              <a:rPr lang="en-US" dirty="0"/>
              <a:t> </a:t>
            </a:r>
            <a:r>
              <a:rPr lang="en-US" i="1" dirty="0"/>
              <a:t>dummy</a:t>
            </a:r>
            <a:r>
              <a:rPr lang="en-US" dirty="0"/>
              <a:t>) </a:t>
            </a:r>
            <a:r>
              <a:rPr lang="en-US" dirty="0" err="1"/>
              <a:t>dgn</a:t>
            </a:r>
            <a:r>
              <a:rPr lang="en-US" dirty="0"/>
              <a:t> 2 </a:t>
            </a:r>
            <a:r>
              <a:rPr lang="en-US" dirty="0" err="1"/>
              <a:t>Taraf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Ya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, </a:t>
            </a:r>
            <a:r>
              <a:rPr lang="en-US" dirty="0" err="1"/>
              <a:t>Pria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Wanita</a:t>
            </a:r>
            <a:r>
              <a:rPr lang="en-US" dirty="0"/>
              <a:t>, </a:t>
            </a:r>
          </a:p>
          <a:p>
            <a:pPr lvl="1"/>
            <a:r>
              <a:rPr lang="en-US" dirty="0" err="1"/>
              <a:t>Dikodekan</a:t>
            </a:r>
            <a:r>
              <a:rPr lang="en-US" dirty="0"/>
              <a:t> 1 </a:t>
            </a:r>
            <a:r>
              <a:rPr lang="en-US" dirty="0" err="1"/>
              <a:t>atau</a:t>
            </a:r>
            <a:r>
              <a:rPr lang="en-US" dirty="0"/>
              <a:t> 0</a:t>
            </a:r>
          </a:p>
          <a:p>
            <a:pPr>
              <a:buFontTx/>
              <a:buChar char="•"/>
            </a:pP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Intersep</a:t>
            </a:r>
            <a:endParaRPr lang="en-US" dirty="0"/>
          </a:p>
          <a:p>
            <a:pPr>
              <a:buFontTx/>
              <a:buChar char="•"/>
            </a:pPr>
            <a:r>
              <a:rPr lang="en-US" dirty="0" err="1"/>
              <a:t>Asumsi</a:t>
            </a:r>
            <a:r>
              <a:rPr lang="en-US" dirty="0"/>
              <a:t> Slope </a:t>
            </a:r>
            <a:r>
              <a:rPr lang="en-US" dirty="0" err="1"/>
              <a:t>Sama</a:t>
            </a:r>
            <a:endParaRPr lang="en-US" dirty="0"/>
          </a:p>
          <a:p>
            <a:pPr>
              <a:buFontTx/>
              <a:buChar char="•"/>
            </a:pPr>
            <a:r>
              <a:rPr lang="en-US" dirty="0"/>
              <a:t>Model </a:t>
            </a:r>
            <a:r>
              <a:rPr lang="en-US" dirty="0" err="1"/>
              <a:t>Regresi</a:t>
            </a:r>
            <a:r>
              <a:rPr lang="en-US" dirty="0"/>
              <a:t> </a:t>
            </a:r>
            <a:r>
              <a:rPr lang="en-US" dirty="0" err="1"/>
              <a:t>punya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:</a:t>
            </a:r>
          </a:p>
          <a:p>
            <a:pPr>
              <a:buFontTx/>
              <a:buChar char="•"/>
            </a:pPr>
            <a:endParaRPr lang="en-US" dirty="0"/>
          </a:p>
          <a:p>
            <a:pPr>
              <a:buFontTx/>
              <a:buChar char="•"/>
            </a:pPr>
            <a:endParaRPr lang="en-US" dirty="0"/>
          </a:p>
        </p:txBody>
      </p:sp>
      <p:graphicFrame>
        <p:nvGraphicFramePr>
          <p:cNvPr id="82948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295400" y="5562600"/>
          <a:ext cx="6781800" cy="762000"/>
        </p:xfrm>
        <a:graphic>
          <a:graphicData uri="http://schemas.openxmlformats.org/presentationml/2006/ole">
            <p:oleObj spid="_x0000_s82948" name="Equation" r:id="rId4" imgW="2577960" imgH="241200" progId="Equation.3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382000" cy="457200"/>
          </a:xfrm>
          <a:noFill/>
          <a:ln/>
        </p:spPr>
        <p:txBody>
          <a:bodyPr/>
          <a:lstStyle/>
          <a:p>
            <a:r>
              <a:rPr lang="en-US" sz="4000"/>
              <a:t>Asumsi Model dgn Peubah-</a:t>
            </a:r>
            <a:r>
              <a:rPr lang="en-US" sz="4000" i="1"/>
              <a:t>Dummy</a:t>
            </a: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763588" y="706438"/>
            <a:ext cx="7629525" cy="3594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Model:</a:t>
            </a:r>
          </a:p>
          <a:p>
            <a:pPr>
              <a:spcBef>
                <a:spcPct val="50000"/>
              </a:spcBef>
            </a:pPr>
            <a:r>
              <a:rPr lang="en-US" dirty="0"/>
              <a:t>Y  = </a:t>
            </a:r>
            <a:r>
              <a:rPr lang="en-US" dirty="0" err="1"/>
              <a:t>Perkiraan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Rumah</a:t>
            </a:r>
            <a:endParaRPr lang="en-US" dirty="0"/>
          </a:p>
          <a:p>
            <a:pPr>
              <a:spcBef>
                <a:spcPct val="50000"/>
              </a:spcBef>
            </a:pPr>
            <a:r>
              <a:rPr lang="en-US" dirty="0" smtClean="0"/>
              <a:t>X</a:t>
            </a:r>
            <a:r>
              <a:rPr lang="en-US" baseline="-25000" dirty="0"/>
              <a:t>2</a:t>
            </a:r>
            <a:r>
              <a:rPr lang="en-US" baseline="-25000" dirty="0" smtClean="0"/>
              <a:t> </a:t>
            </a:r>
            <a:r>
              <a:rPr lang="en-US" dirty="0"/>
              <a:t>= </a:t>
            </a: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(Square footage)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=</a:t>
            </a:r>
          </a:p>
          <a:p>
            <a:pPr>
              <a:spcBef>
                <a:spcPct val="50000"/>
              </a:spcBef>
            </a:pPr>
            <a:r>
              <a:rPr lang="en-US" i="1" dirty="0"/>
              <a:t>“</a:t>
            </a:r>
            <a:r>
              <a:rPr lang="en-US" i="1" dirty="0" err="1"/>
              <a:t>Baik</a:t>
            </a:r>
            <a:r>
              <a:rPr lang="en-US" i="1" dirty="0"/>
              <a:t>” </a:t>
            </a:r>
            <a:r>
              <a:rPr lang="en-US" dirty="0"/>
              <a:t>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= 1)</a:t>
            </a:r>
          </a:p>
          <a:p>
            <a:pPr>
              <a:lnSpc>
                <a:spcPct val="210000"/>
              </a:lnSpc>
              <a:spcBef>
                <a:spcPct val="50000"/>
              </a:spcBef>
            </a:pPr>
            <a:r>
              <a:rPr lang="en-US" i="1" dirty="0"/>
              <a:t>“</a:t>
            </a:r>
            <a:r>
              <a:rPr lang="en-US" i="1" dirty="0" err="1"/>
              <a:t>Biasa</a:t>
            </a:r>
            <a:r>
              <a:rPr lang="en-US" i="1" dirty="0"/>
              <a:t>” </a:t>
            </a:r>
            <a:r>
              <a:rPr lang="en-US" dirty="0"/>
              <a:t>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= 0)</a:t>
            </a:r>
          </a:p>
        </p:txBody>
      </p:sp>
      <p:graphicFrame>
        <p:nvGraphicFramePr>
          <p:cNvPr id="112644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676400" y="3276600"/>
          <a:ext cx="5029200" cy="609600"/>
        </p:xfrm>
        <a:graphic>
          <a:graphicData uri="http://schemas.openxmlformats.org/presentationml/2006/ole">
            <p:oleObj spid="_x0000_s112644" name="Equation" r:id="rId4" imgW="2387520" imgH="253800" progId="Equation.3">
              <p:embed/>
            </p:oleObj>
          </a:graphicData>
        </a:graphic>
      </p:graphicFrame>
      <p:sp>
        <p:nvSpPr>
          <p:cNvPr id="112645" name="Freeform 5"/>
          <p:cNvSpPr>
            <a:spLocks/>
          </p:cNvSpPr>
          <p:nvPr/>
        </p:nvSpPr>
        <p:spPr bwMode="auto">
          <a:xfrm>
            <a:off x="4114800" y="2287588"/>
            <a:ext cx="306388" cy="685800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152" y="4"/>
              </a:cxn>
              <a:cxn ang="0">
                <a:pos x="126" y="8"/>
              </a:cxn>
              <a:cxn ang="0">
                <a:pos x="100" y="21"/>
              </a:cxn>
              <a:cxn ang="0">
                <a:pos x="93" y="34"/>
              </a:cxn>
              <a:cxn ang="0">
                <a:pos x="93" y="177"/>
              </a:cxn>
              <a:cxn ang="0">
                <a:pos x="86" y="194"/>
              </a:cxn>
              <a:cxn ang="0">
                <a:pos x="66" y="203"/>
              </a:cxn>
              <a:cxn ang="0">
                <a:pos x="40" y="211"/>
              </a:cxn>
              <a:cxn ang="0">
                <a:pos x="0" y="215"/>
              </a:cxn>
              <a:cxn ang="0">
                <a:pos x="40" y="220"/>
              </a:cxn>
              <a:cxn ang="0">
                <a:pos x="66" y="224"/>
              </a:cxn>
              <a:cxn ang="0">
                <a:pos x="86" y="237"/>
              </a:cxn>
              <a:cxn ang="0">
                <a:pos x="93" y="249"/>
              </a:cxn>
              <a:cxn ang="0">
                <a:pos x="93" y="393"/>
              </a:cxn>
              <a:cxn ang="0">
                <a:pos x="100" y="410"/>
              </a:cxn>
              <a:cxn ang="0">
                <a:pos x="126" y="418"/>
              </a:cxn>
              <a:cxn ang="0">
                <a:pos x="152" y="427"/>
              </a:cxn>
              <a:cxn ang="0">
                <a:pos x="192" y="431"/>
              </a:cxn>
            </a:cxnLst>
            <a:rect l="0" t="0" r="r" b="b"/>
            <a:pathLst>
              <a:path w="193" h="432">
                <a:moveTo>
                  <a:pt x="192" y="0"/>
                </a:moveTo>
                <a:lnTo>
                  <a:pt x="152" y="4"/>
                </a:lnTo>
                <a:lnTo>
                  <a:pt x="126" y="8"/>
                </a:lnTo>
                <a:lnTo>
                  <a:pt x="100" y="21"/>
                </a:lnTo>
                <a:lnTo>
                  <a:pt x="93" y="34"/>
                </a:lnTo>
                <a:lnTo>
                  <a:pt x="93" y="177"/>
                </a:lnTo>
                <a:lnTo>
                  <a:pt x="86" y="194"/>
                </a:lnTo>
                <a:lnTo>
                  <a:pt x="66" y="203"/>
                </a:lnTo>
                <a:lnTo>
                  <a:pt x="40" y="211"/>
                </a:lnTo>
                <a:lnTo>
                  <a:pt x="0" y="215"/>
                </a:lnTo>
                <a:lnTo>
                  <a:pt x="40" y="220"/>
                </a:lnTo>
                <a:lnTo>
                  <a:pt x="66" y="224"/>
                </a:lnTo>
                <a:lnTo>
                  <a:pt x="86" y="237"/>
                </a:lnTo>
                <a:lnTo>
                  <a:pt x="93" y="249"/>
                </a:lnTo>
                <a:lnTo>
                  <a:pt x="93" y="393"/>
                </a:lnTo>
                <a:lnTo>
                  <a:pt x="100" y="410"/>
                </a:lnTo>
                <a:lnTo>
                  <a:pt x="126" y="418"/>
                </a:lnTo>
                <a:lnTo>
                  <a:pt x="152" y="427"/>
                </a:lnTo>
                <a:lnTo>
                  <a:pt x="192" y="431"/>
                </a:lnTo>
              </a:path>
            </a:pathLst>
          </a:custGeom>
          <a:noFill/>
          <a:ln w="12700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4495800" y="2133600"/>
            <a:ext cx="27432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accent2"/>
                </a:solidFill>
              </a:rPr>
              <a:t>0  jika “</a:t>
            </a:r>
            <a:r>
              <a:rPr lang="en-US" sz="2800" i="1">
                <a:solidFill>
                  <a:schemeClr val="accent2"/>
                </a:solidFill>
              </a:rPr>
              <a:t>biasa” </a:t>
            </a:r>
            <a:r>
              <a:rPr lang="en-US" sz="2800">
                <a:solidFill>
                  <a:schemeClr val="accent2"/>
                </a:solidFill>
              </a:rPr>
              <a:t>    1  jika </a:t>
            </a:r>
            <a:r>
              <a:rPr lang="en-US" sz="2800" i="1">
                <a:solidFill>
                  <a:schemeClr val="accent2"/>
                </a:solidFill>
              </a:rPr>
              <a:t>“baik”</a:t>
            </a:r>
          </a:p>
        </p:txBody>
      </p:sp>
      <p:graphicFrame>
        <p:nvGraphicFramePr>
          <p:cNvPr id="112647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1676400" y="4191000"/>
          <a:ext cx="4800600" cy="609600"/>
        </p:xfrm>
        <a:graphic>
          <a:graphicData uri="http://schemas.openxmlformats.org/presentationml/2006/ole">
            <p:oleObj spid="_x0000_s112647" name="Equation" r:id="rId5" imgW="2057400" imgH="253800" progId="Equation.3">
              <p:embed/>
            </p:oleObj>
          </a:graphicData>
        </a:graphic>
      </p:graphicFrame>
      <p:graphicFrame>
        <p:nvGraphicFramePr>
          <p:cNvPr id="112648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2209800" y="609600"/>
          <a:ext cx="3124200" cy="609600"/>
        </p:xfrm>
        <a:graphic>
          <a:graphicData uri="http://schemas.openxmlformats.org/presentationml/2006/ole">
            <p:oleObj spid="_x0000_s112648" name="Equation" r:id="rId6" imgW="1333440" imgH="253800" progId="Equation.3">
              <p:embed/>
            </p:oleObj>
          </a:graphicData>
        </a:graphic>
      </p:graphicFrame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7686675" y="3563938"/>
            <a:ext cx="1304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Slope Sama</a:t>
            </a:r>
          </a:p>
        </p:txBody>
      </p:sp>
      <p:sp>
        <p:nvSpPr>
          <p:cNvPr id="112650" name="Line 10"/>
          <p:cNvSpPr>
            <a:spLocks noChangeShapeType="1"/>
          </p:cNvSpPr>
          <p:nvPr/>
        </p:nvSpPr>
        <p:spPr bwMode="auto">
          <a:xfrm flipH="1" flipV="1">
            <a:off x="6191250" y="3668713"/>
            <a:ext cx="1465263" cy="398462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651" name="Line 11"/>
          <p:cNvSpPr>
            <a:spLocks noChangeShapeType="1"/>
          </p:cNvSpPr>
          <p:nvPr/>
        </p:nvSpPr>
        <p:spPr bwMode="auto">
          <a:xfrm flipH="1">
            <a:off x="5737225" y="4230688"/>
            <a:ext cx="2074863" cy="119062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304800" y="4879975"/>
            <a:ext cx="8763000" cy="193899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6400" indent="-406400">
              <a:spcBef>
                <a:spcPct val="50000"/>
              </a:spcBef>
            </a:pPr>
            <a:r>
              <a:rPr lang="en-US" sz="2000" dirty="0" smtClean="0"/>
              <a:t>b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: </a:t>
            </a:r>
            <a:r>
              <a:rPr lang="en-US" sz="2000" dirty="0"/>
              <a:t>rata-rata </a:t>
            </a:r>
            <a:r>
              <a:rPr lang="en-US" sz="2000" dirty="0" err="1"/>
              <a:t>perbedaan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kelompok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“</a:t>
            </a:r>
            <a:r>
              <a:rPr lang="en-US" sz="2000" dirty="0" err="1"/>
              <a:t>baik</a:t>
            </a:r>
            <a:r>
              <a:rPr lang="en-US" sz="2000" dirty="0"/>
              <a:t>” </a:t>
            </a:r>
            <a:r>
              <a:rPr lang="en-US" sz="2000" dirty="0" err="1"/>
              <a:t>dgn</a:t>
            </a:r>
            <a:r>
              <a:rPr lang="en-US" sz="2000" dirty="0"/>
              <a:t>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“</a:t>
            </a:r>
            <a:r>
              <a:rPr lang="en-US" sz="2000" dirty="0" err="1"/>
              <a:t>biasa</a:t>
            </a:r>
            <a:r>
              <a:rPr lang="en-US" sz="2000" dirty="0"/>
              <a:t>”, </a:t>
            </a:r>
            <a:r>
              <a:rPr lang="en-US" sz="2000" dirty="0" err="1"/>
              <a:t>yg</a:t>
            </a:r>
            <a:r>
              <a:rPr lang="en-US" sz="2000" dirty="0"/>
              <a:t> </a:t>
            </a:r>
            <a:r>
              <a:rPr lang="en-US" sz="2000" dirty="0" err="1"/>
              <a:t>ukurannya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.</a:t>
            </a:r>
          </a:p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 smtClean="0"/>
              <a:t>perubahan</a:t>
            </a:r>
            <a:r>
              <a:rPr lang="en-US" sz="2000" dirty="0" smtClean="0"/>
              <a:t> </a:t>
            </a:r>
            <a:r>
              <a:rPr lang="en-US" sz="2000" dirty="0" err="1" smtClean="0"/>
              <a:t>ukuran</a:t>
            </a:r>
            <a:r>
              <a:rPr lang="en-US" sz="2000" dirty="0" smtClean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saja</a:t>
            </a:r>
            <a:r>
              <a:rPr lang="en-US" sz="2000" dirty="0"/>
              <a:t> </a:t>
            </a:r>
            <a:r>
              <a:rPr lang="en-US" sz="2000" dirty="0" err="1"/>
              <a:t>utk</a:t>
            </a:r>
            <a:r>
              <a:rPr lang="en-US" sz="2000" dirty="0"/>
              <a:t> </a:t>
            </a:r>
            <a:r>
              <a:rPr lang="en-US" sz="2000" dirty="0" err="1"/>
              <a:t>kedua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tsb</a:t>
            </a:r>
            <a:r>
              <a:rPr lang="en-US" sz="2000" dirty="0"/>
              <a:t> (slope </a:t>
            </a:r>
            <a:r>
              <a:rPr lang="en-US" sz="2000" dirty="0" err="1"/>
              <a:t>sama</a:t>
            </a:r>
            <a:r>
              <a:rPr lang="en-US" sz="2000" dirty="0"/>
              <a:t>)</a:t>
            </a:r>
          </a:p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Tdk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/>
              <a:t>interaksi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ukuran</a:t>
            </a:r>
            <a:r>
              <a:rPr lang="en-US" sz="2000" dirty="0"/>
              <a:t> </a:t>
            </a:r>
            <a:r>
              <a:rPr lang="en-US" sz="2000" dirty="0" err="1"/>
              <a:t>dgn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thd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Line 2"/>
          <p:cNvSpPr>
            <a:spLocks noChangeShapeType="1"/>
          </p:cNvSpPr>
          <p:nvPr/>
        </p:nvSpPr>
        <p:spPr bwMode="auto">
          <a:xfrm>
            <a:off x="2971800" y="1277938"/>
            <a:ext cx="0" cy="3065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691" name="Line 3"/>
          <p:cNvSpPr>
            <a:spLocks noChangeShapeType="1"/>
          </p:cNvSpPr>
          <p:nvPr/>
        </p:nvSpPr>
        <p:spPr bwMode="auto">
          <a:xfrm>
            <a:off x="2954338" y="4343400"/>
            <a:ext cx="45386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692" name="Line 4"/>
          <p:cNvSpPr>
            <a:spLocks noChangeShapeType="1"/>
          </p:cNvSpPr>
          <p:nvPr/>
        </p:nvSpPr>
        <p:spPr bwMode="auto">
          <a:xfrm flipV="1">
            <a:off x="3040063" y="1846263"/>
            <a:ext cx="3294062" cy="1033462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693" name="Line 5"/>
          <p:cNvSpPr>
            <a:spLocks noChangeShapeType="1"/>
          </p:cNvSpPr>
          <p:nvPr/>
        </p:nvSpPr>
        <p:spPr bwMode="auto">
          <a:xfrm flipV="1">
            <a:off x="3040063" y="2760663"/>
            <a:ext cx="3294062" cy="1109662"/>
          </a:xfrm>
          <a:prstGeom prst="line">
            <a:avLst/>
          </a:prstGeom>
          <a:noFill/>
          <a:ln w="50800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6478588" y="4344988"/>
            <a:ext cx="2676525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X</a:t>
            </a:r>
            <a:r>
              <a:rPr lang="en-US" b="1" baseline="-25000" dirty="0"/>
              <a:t>2</a:t>
            </a:r>
            <a:r>
              <a:rPr lang="en-US" b="1" dirty="0" smtClean="0"/>
              <a:t> </a:t>
            </a:r>
            <a:r>
              <a:rPr lang="en-US" dirty="0"/>
              <a:t>(</a:t>
            </a:r>
            <a:r>
              <a:rPr lang="en-US" i="1" dirty="0"/>
              <a:t>Square footage</a:t>
            </a:r>
            <a:r>
              <a:rPr lang="en-US" dirty="0"/>
              <a:t>)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1525588" y="915988"/>
            <a:ext cx="32115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Y</a:t>
            </a:r>
            <a:r>
              <a:rPr lang="en-US"/>
              <a:t> (Nilai Perkiraan)</a:t>
            </a: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 rot="20700000">
            <a:off x="3125788" y="1830388"/>
            <a:ext cx="33623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Lokasi “baik”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 rot="20460000">
            <a:off x="3201988" y="2744788"/>
            <a:ext cx="33623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Lokasi “biasa”</a:t>
            </a:r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1906588" y="2592388"/>
            <a:ext cx="1228725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2"/>
                </a:solidFill>
                <a:latin typeface="Arial" pitchFamily="34" charset="0"/>
              </a:rPr>
              <a:t>b</a:t>
            </a:r>
            <a:r>
              <a:rPr lang="en-US" b="1" baseline="-25000" dirty="0">
                <a:solidFill>
                  <a:schemeClr val="accent2"/>
                </a:solidFill>
                <a:latin typeface="Arial" pitchFamily="34" charset="0"/>
              </a:rPr>
              <a:t>1</a:t>
            </a:r>
            <a:r>
              <a:rPr lang="en-US" b="1" dirty="0" smtClean="0">
                <a:solidFill>
                  <a:schemeClr val="accent2"/>
                </a:solidFill>
                <a:latin typeface="Arial" pitchFamily="34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Arial" pitchFamily="34" charset="0"/>
              </a:rPr>
              <a:t>+ </a:t>
            </a:r>
            <a:r>
              <a:rPr lang="en-US" b="1" dirty="0" smtClean="0">
                <a:solidFill>
                  <a:schemeClr val="accent2"/>
                </a:solidFill>
                <a:latin typeface="Arial" pitchFamily="34" charset="0"/>
              </a:rPr>
              <a:t>b</a:t>
            </a:r>
            <a:r>
              <a:rPr lang="en-US" b="1" baseline="-25000" dirty="0">
                <a:solidFill>
                  <a:schemeClr val="accent2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2516188" y="3506788"/>
            <a:ext cx="619125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2"/>
                </a:solidFill>
                <a:latin typeface="Arial" pitchFamily="34" charset="0"/>
              </a:rPr>
              <a:t>b</a:t>
            </a:r>
            <a:r>
              <a:rPr lang="en-US" b="1" baseline="-25000" dirty="0">
                <a:solidFill>
                  <a:schemeClr val="accent2"/>
                </a:solidFill>
                <a:latin typeface="Arial" pitchFamily="34" charset="0"/>
              </a:rPr>
              <a:t>1</a:t>
            </a:r>
            <a:r>
              <a:rPr lang="en-US" b="1" dirty="0" smtClean="0">
                <a:solidFill>
                  <a:schemeClr val="accent2"/>
                </a:solidFill>
                <a:latin typeface="Arial" pitchFamily="34" charset="0"/>
              </a:rPr>
              <a:t> </a:t>
            </a:r>
            <a:endParaRPr lang="en-US" b="1" dirty="0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14700" name="Freeform 12"/>
          <p:cNvSpPr>
            <a:spLocks/>
          </p:cNvSpPr>
          <p:nvPr/>
        </p:nvSpPr>
        <p:spPr bwMode="auto">
          <a:xfrm>
            <a:off x="6702425" y="1828800"/>
            <a:ext cx="234950" cy="91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3"/>
              </a:cxn>
              <a:cxn ang="0">
                <a:pos x="56" y="13"/>
              </a:cxn>
              <a:cxn ang="0">
                <a:pos x="70" y="27"/>
              </a:cxn>
              <a:cxn ang="0">
                <a:pos x="77" y="48"/>
              </a:cxn>
              <a:cxn ang="0">
                <a:pos x="77" y="242"/>
              </a:cxn>
              <a:cxn ang="0">
                <a:pos x="84" y="259"/>
              </a:cxn>
              <a:cxn ang="0">
                <a:pos x="98" y="273"/>
              </a:cxn>
              <a:cxn ang="0">
                <a:pos x="119" y="283"/>
              </a:cxn>
              <a:cxn ang="0">
                <a:pos x="147" y="287"/>
              </a:cxn>
              <a:cxn ang="0">
                <a:pos x="119" y="290"/>
              </a:cxn>
              <a:cxn ang="0">
                <a:pos x="98" y="300"/>
              </a:cxn>
              <a:cxn ang="0">
                <a:pos x="84" y="314"/>
              </a:cxn>
              <a:cxn ang="0">
                <a:pos x="77" y="335"/>
              </a:cxn>
              <a:cxn ang="0">
                <a:pos x="77" y="529"/>
              </a:cxn>
              <a:cxn ang="0">
                <a:pos x="70" y="549"/>
              </a:cxn>
              <a:cxn ang="0">
                <a:pos x="56" y="563"/>
              </a:cxn>
              <a:cxn ang="0">
                <a:pos x="28" y="574"/>
              </a:cxn>
              <a:cxn ang="0">
                <a:pos x="0" y="577"/>
              </a:cxn>
            </a:cxnLst>
            <a:rect l="0" t="0" r="r" b="b"/>
            <a:pathLst>
              <a:path w="148" h="578">
                <a:moveTo>
                  <a:pt x="0" y="0"/>
                </a:moveTo>
                <a:lnTo>
                  <a:pt x="28" y="3"/>
                </a:lnTo>
                <a:lnTo>
                  <a:pt x="56" y="13"/>
                </a:lnTo>
                <a:lnTo>
                  <a:pt x="70" y="27"/>
                </a:lnTo>
                <a:lnTo>
                  <a:pt x="77" y="48"/>
                </a:lnTo>
                <a:lnTo>
                  <a:pt x="77" y="242"/>
                </a:lnTo>
                <a:lnTo>
                  <a:pt x="84" y="259"/>
                </a:lnTo>
                <a:lnTo>
                  <a:pt x="98" y="273"/>
                </a:lnTo>
                <a:lnTo>
                  <a:pt x="119" y="283"/>
                </a:lnTo>
                <a:lnTo>
                  <a:pt x="147" y="287"/>
                </a:lnTo>
                <a:lnTo>
                  <a:pt x="119" y="290"/>
                </a:lnTo>
                <a:lnTo>
                  <a:pt x="98" y="300"/>
                </a:lnTo>
                <a:lnTo>
                  <a:pt x="84" y="314"/>
                </a:lnTo>
                <a:lnTo>
                  <a:pt x="77" y="335"/>
                </a:lnTo>
                <a:lnTo>
                  <a:pt x="77" y="529"/>
                </a:lnTo>
                <a:lnTo>
                  <a:pt x="70" y="549"/>
                </a:lnTo>
                <a:lnTo>
                  <a:pt x="56" y="563"/>
                </a:lnTo>
                <a:lnTo>
                  <a:pt x="28" y="574"/>
                </a:lnTo>
                <a:lnTo>
                  <a:pt x="0" y="577"/>
                </a:lnTo>
              </a:path>
            </a:pathLst>
          </a:custGeom>
          <a:noFill/>
          <a:ln w="25400" cap="rnd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7240588" y="1754188"/>
            <a:ext cx="1065212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FF00"/>
                </a:solidFill>
                <a:latin typeface="Arial" pitchFamily="34" charset="0"/>
              </a:rPr>
              <a:t>Slope Sama</a:t>
            </a:r>
            <a:endParaRPr lang="en-US"/>
          </a:p>
        </p:txBody>
      </p:sp>
      <p:sp>
        <p:nvSpPr>
          <p:cNvPr id="114702" name="Rectangle 14"/>
          <p:cNvSpPr>
            <a:spLocks noChangeArrowheads="1"/>
          </p:cNvSpPr>
          <p:nvPr/>
        </p:nvSpPr>
        <p:spPr bwMode="auto">
          <a:xfrm>
            <a:off x="687388" y="3125788"/>
            <a:ext cx="15335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accent2"/>
                </a:solidFill>
                <a:latin typeface="Arial" pitchFamily="34" charset="0"/>
              </a:rPr>
              <a:t>Intersep berbeda</a:t>
            </a:r>
          </a:p>
        </p:txBody>
      </p:sp>
      <p:sp>
        <p:nvSpPr>
          <p:cNvPr id="11470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82000" cy="533400"/>
          </a:xfrm>
          <a:noFill/>
          <a:ln/>
        </p:spPr>
        <p:txBody>
          <a:bodyPr/>
          <a:lstStyle/>
          <a:p>
            <a:r>
              <a:rPr lang="en-US" sz="4000"/>
              <a:t>Asumsi Model dgn Peubah-</a:t>
            </a:r>
            <a:r>
              <a:rPr lang="en-US" sz="4000" i="1"/>
              <a:t>Dummy</a:t>
            </a:r>
          </a:p>
        </p:txBody>
      </p:sp>
      <p:sp>
        <p:nvSpPr>
          <p:cNvPr id="114704" name="Text Box 16"/>
          <p:cNvSpPr txBox="1">
            <a:spLocks noChangeArrowheads="1"/>
          </p:cNvSpPr>
          <p:nvPr/>
        </p:nvSpPr>
        <p:spPr bwMode="auto">
          <a:xfrm>
            <a:off x="304800" y="4879975"/>
            <a:ext cx="8763000" cy="193899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6400" indent="-406400">
              <a:spcBef>
                <a:spcPct val="50000"/>
              </a:spcBef>
            </a:pPr>
            <a:r>
              <a:rPr lang="en-US" sz="2000" dirty="0" smtClean="0"/>
              <a:t>b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: </a:t>
            </a:r>
            <a:r>
              <a:rPr lang="en-US" sz="2000" dirty="0"/>
              <a:t>rata-rata </a:t>
            </a:r>
            <a:r>
              <a:rPr lang="en-US" sz="2000" dirty="0" err="1"/>
              <a:t>perbedaan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kelompok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r>
              <a:rPr lang="en-US" sz="2000" dirty="0"/>
              <a:t> 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“</a:t>
            </a:r>
            <a:r>
              <a:rPr lang="en-US" sz="2000" dirty="0" err="1"/>
              <a:t>baik</a:t>
            </a:r>
            <a:r>
              <a:rPr lang="en-US" sz="2000" dirty="0"/>
              <a:t>” </a:t>
            </a:r>
            <a:r>
              <a:rPr lang="en-US" sz="2000" dirty="0" err="1"/>
              <a:t>dgn</a:t>
            </a:r>
            <a:r>
              <a:rPr lang="en-US" sz="2000" dirty="0"/>
              <a:t>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“</a:t>
            </a:r>
            <a:r>
              <a:rPr lang="en-US" sz="2000" dirty="0" err="1"/>
              <a:t>biasa</a:t>
            </a:r>
            <a:r>
              <a:rPr lang="en-US" sz="2000" dirty="0"/>
              <a:t>”, </a:t>
            </a:r>
            <a:r>
              <a:rPr lang="en-US" sz="2000" dirty="0" err="1"/>
              <a:t>yg</a:t>
            </a:r>
            <a:r>
              <a:rPr lang="en-US" sz="2000" dirty="0"/>
              <a:t> </a:t>
            </a:r>
            <a:r>
              <a:rPr lang="en-US" sz="2000" dirty="0" err="1"/>
              <a:t>ukurannya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.</a:t>
            </a:r>
          </a:p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 smtClean="0"/>
              <a:t>perubahan</a:t>
            </a:r>
            <a:r>
              <a:rPr lang="en-US" sz="2000" dirty="0" smtClean="0"/>
              <a:t> </a:t>
            </a:r>
            <a:r>
              <a:rPr lang="en-US" sz="2000" dirty="0" err="1" smtClean="0"/>
              <a:t>ukuran</a:t>
            </a:r>
            <a:r>
              <a:rPr lang="en-US" sz="2000" dirty="0" smtClean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saja</a:t>
            </a:r>
            <a:r>
              <a:rPr lang="en-US" sz="2000" dirty="0"/>
              <a:t> </a:t>
            </a:r>
            <a:r>
              <a:rPr lang="en-US" sz="2000" dirty="0" err="1"/>
              <a:t>utk</a:t>
            </a:r>
            <a:r>
              <a:rPr lang="en-US" sz="2000" dirty="0"/>
              <a:t> </a:t>
            </a:r>
            <a:r>
              <a:rPr lang="en-US" sz="2000" dirty="0" err="1"/>
              <a:t>kedua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tsb</a:t>
            </a:r>
            <a:r>
              <a:rPr lang="en-US" sz="2000" dirty="0"/>
              <a:t> (slope </a:t>
            </a:r>
            <a:r>
              <a:rPr lang="en-US" sz="2000" dirty="0" err="1"/>
              <a:t>sama</a:t>
            </a:r>
            <a:r>
              <a:rPr lang="en-US" sz="2000" dirty="0"/>
              <a:t>)</a:t>
            </a:r>
          </a:p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Tdk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/>
              <a:t>interaksi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ukuran</a:t>
            </a:r>
            <a:r>
              <a:rPr lang="en-US" sz="2000" dirty="0"/>
              <a:t> </a:t>
            </a:r>
            <a:r>
              <a:rPr lang="en-US" sz="2000" dirty="0" err="1"/>
              <a:t>dgn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thd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915400" cy="609600"/>
          </a:xfrm>
          <a:noFill/>
          <a:ln/>
        </p:spPr>
        <p:txBody>
          <a:bodyPr/>
          <a:lstStyle/>
          <a:p>
            <a:r>
              <a:rPr lang="en-US" sz="3400"/>
              <a:t>Evaluasi Adanya Interaksi (Perbedaan Slope)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534400" cy="3505200"/>
          </a:xfrm>
          <a:noFill/>
          <a:ln/>
        </p:spPr>
        <p:txBody>
          <a:bodyPr/>
          <a:lstStyle/>
          <a:p>
            <a:pPr>
              <a:buFontTx/>
              <a:buChar char="•"/>
            </a:pPr>
            <a:r>
              <a:rPr lang="en-US" sz="2400" dirty="0" err="1"/>
              <a:t>Interaksi</a:t>
            </a:r>
            <a:r>
              <a:rPr lang="en-US" sz="2400" dirty="0"/>
              <a:t>: </a:t>
            </a:r>
            <a:r>
              <a:rPr lang="en-US" sz="2400" dirty="0" err="1"/>
              <a:t>Pengaruh</a:t>
            </a:r>
            <a:r>
              <a:rPr lang="en-US" sz="2400" dirty="0"/>
              <a:t> </a:t>
            </a:r>
            <a:r>
              <a:rPr lang="en-US" sz="2400" dirty="0" smtClean="0"/>
              <a:t>X</a:t>
            </a:r>
            <a:r>
              <a:rPr lang="id-ID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 err="1"/>
              <a:t>thd</a:t>
            </a:r>
            <a:r>
              <a:rPr lang="en-US" sz="2400" dirty="0"/>
              <a:t> Y </a:t>
            </a:r>
            <a:r>
              <a:rPr lang="en-US" sz="2400" dirty="0" err="1"/>
              <a:t>tergantung</a:t>
            </a:r>
            <a:r>
              <a:rPr lang="en-US" sz="2400" dirty="0"/>
              <a:t> </a:t>
            </a:r>
            <a:r>
              <a:rPr lang="en-US" sz="2400" dirty="0" err="1"/>
              <a:t>Lokasi</a:t>
            </a:r>
            <a:r>
              <a:rPr lang="en-US" sz="2400" dirty="0"/>
              <a:t> (</a:t>
            </a:r>
            <a:r>
              <a:rPr lang="en-US" sz="2400" dirty="0" smtClean="0"/>
              <a:t>X</a:t>
            </a:r>
            <a:r>
              <a:rPr lang="id-ID" sz="2400" baseline="-25000" dirty="0" smtClean="0"/>
              <a:t>3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buFontTx/>
              <a:buChar char="•"/>
            </a:pPr>
            <a:r>
              <a:rPr lang="en-US" sz="2400" dirty="0" err="1"/>
              <a:t>Berisi</a:t>
            </a:r>
            <a:r>
              <a:rPr lang="en-US" sz="2400" dirty="0"/>
              <a:t> </a:t>
            </a:r>
            <a:r>
              <a:rPr lang="en-US" sz="2400" dirty="0" err="1"/>
              <a:t>Perkalian</a:t>
            </a:r>
            <a:r>
              <a:rPr lang="en-US" sz="2400" dirty="0"/>
              <a:t> 2 </a:t>
            </a:r>
            <a:r>
              <a:rPr lang="en-US" sz="2400" dirty="0" err="1"/>
              <a:t>Peubah</a:t>
            </a:r>
            <a:endParaRPr lang="en-US" sz="2400" dirty="0"/>
          </a:p>
          <a:p>
            <a:pPr>
              <a:buFontTx/>
              <a:buChar char="•"/>
            </a:pPr>
            <a:endParaRPr lang="en-US" sz="2400" dirty="0"/>
          </a:p>
          <a:p>
            <a:pPr>
              <a:buFontTx/>
              <a:buChar char="•"/>
            </a:pPr>
            <a:r>
              <a:rPr lang="en-US" sz="2400" dirty="0" err="1"/>
              <a:t>Hipotesis</a:t>
            </a:r>
            <a:r>
              <a:rPr lang="en-US" sz="2400" dirty="0"/>
              <a:t>:</a:t>
            </a:r>
          </a:p>
          <a:p>
            <a:pPr lvl="1">
              <a:buNone/>
            </a:pPr>
            <a:r>
              <a:rPr lang="en-US" sz="2400" dirty="0" smtClean="0"/>
              <a:t>   H</a:t>
            </a:r>
            <a:r>
              <a:rPr lang="en-US" sz="2400" baseline="-25000" dirty="0" smtClean="0"/>
              <a:t>0</a:t>
            </a:r>
            <a:r>
              <a:rPr lang="en-US" sz="2400" dirty="0"/>
              <a:t>: </a:t>
            </a:r>
            <a:r>
              <a:rPr lang="en-US" sz="2400" dirty="0">
                <a:latin typeface="Symbol" pitchFamily="18" charset="2"/>
              </a:rPr>
              <a:t>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baseline="-25000" dirty="0">
                <a:latin typeface="Symbol" pitchFamily="18" charset="2"/>
              </a:rPr>
              <a:t>4</a:t>
            </a:r>
            <a:r>
              <a:rPr lang="en-US" sz="2400" dirty="0" smtClean="0"/>
              <a:t> </a:t>
            </a:r>
            <a:r>
              <a:rPr lang="en-US" sz="2400" dirty="0"/>
              <a:t>= 0 (</a:t>
            </a:r>
            <a:r>
              <a:rPr lang="en-US" sz="2400" dirty="0" err="1"/>
              <a:t>Tdk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interaksi</a:t>
            </a:r>
            <a:r>
              <a:rPr lang="en-US" sz="2400" dirty="0"/>
              <a:t> </a:t>
            </a:r>
            <a:r>
              <a:rPr lang="en-US" sz="2400" dirty="0" err="1"/>
              <a:t>antara</a:t>
            </a:r>
            <a:r>
              <a:rPr lang="en-US" sz="2400" dirty="0"/>
              <a:t> </a:t>
            </a:r>
            <a:r>
              <a:rPr lang="en-US" sz="2400" dirty="0" smtClean="0"/>
              <a:t>X</a:t>
            </a:r>
            <a:r>
              <a:rPr lang="en-US" sz="2400" baseline="-25000" dirty="0"/>
              <a:t>2</a:t>
            </a:r>
            <a:r>
              <a:rPr lang="en-US" sz="2400" dirty="0" smtClean="0"/>
              <a:t> </a:t>
            </a:r>
            <a:r>
              <a:rPr lang="en-US" sz="2400" dirty="0" err="1"/>
              <a:t>dgn</a:t>
            </a:r>
            <a:r>
              <a:rPr lang="en-US" sz="2400" dirty="0"/>
              <a:t> </a:t>
            </a:r>
            <a:r>
              <a:rPr lang="en-US" sz="2400" dirty="0" smtClean="0"/>
              <a:t>X</a:t>
            </a:r>
            <a:r>
              <a:rPr lang="en-US" sz="2400" baseline="-25000" dirty="0"/>
              <a:t>3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buFont typeface="Wingdings" pitchFamily="2" charset="2"/>
              <a:buNone/>
            </a:pPr>
            <a:r>
              <a:rPr lang="en-US" sz="2400" dirty="0"/>
              <a:t>   H</a:t>
            </a:r>
            <a:r>
              <a:rPr lang="en-US" sz="2400" baseline="-25000" dirty="0"/>
              <a:t>1</a:t>
            </a:r>
            <a:r>
              <a:rPr lang="en-US" sz="2400" dirty="0"/>
              <a:t>: </a:t>
            </a:r>
            <a:r>
              <a:rPr lang="en-US" sz="2400" dirty="0">
                <a:latin typeface="Symbol" pitchFamily="18" charset="2"/>
              </a:rPr>
              <a:t> </a:t>
            </a:r>
            <a:r>
              <a:rPr lang="en-US" sz="2400" dirty="0" smtClean="0">
                <a:latin typeface="Symbol" pitchFamily="18" charset="2"/>
              </a:rPr>
              <a:t>b</a:t>
            </a:r>
            <a:r>
              <a:rPr lang="en-US" sz="2400" baseline="-25000" dirty="0">
                <a:latin typeface="Symbol" pitchFamily="18" charset="2"/>
              </a:rPr>
              <a:t>4</a:t>
            </a:r>
            <a:r>
              <a:rPr lang="en-US" sz="2400" dirty="0" smtClean="0"/>
              <a:t>  </a:t>
            </a:r>
            <a:r>
              <a:rPr lang="en-US" sz="2400" dirty="0">
                <a:latin typeface="Symbol" pitchFamily="18" charset="2"/>
              </a:rPr>
              <a:t>¹</a:t>
            </a:r>
            <a:r>
              <a:rPr lang="en-US" sz="2400" dirty="0"/>
              <a:t> 0 (</a:t>
            </a:r>
            <a:r>
              <a:rPr lang="en-US" sz="2400" dirty="0" smtClean="0"/>
              <a:t>X</a:t>
            </a:r>
            <a:r>
              <a:rPr lang="en-US" sz="2400" baseline="-25000" dirty="0"/>
              <a:t>2</a:t>
            </a:r>
            <a:r>
              <a:rPr lang="en-US" sz="2400" dirty="0" smtClean="0"/>
              <a:t> </a:t>
            </a:r>
            <a:r>
              <a:rPr lang="en-US" sz="2400" dirty="0" err="1"/>
              <a:t>berinteraksi</a:t>
            </a:r>
            <a:r>
              <a:rPr lang="en-US" sz="2400" dirty="0"/>
              <a:t> </a:t>
            </a:r>
            <a:r>
              <a:rPr lang="en-US" sz="2400" dirty="0" err="1"/>
              <a:t>dgn</a:t>
            </a:r>
            <a:r>
              <a:rPr lang="en-US" sz="2400" dirty="0"/>
              <a:t> </a:t>
            </a:r>
            <a:r>
              <a:rPr lang="en-US" sz="2400" dirty="0" smtClean="0"/>
              <a:t>X</a:t>
            </a:r>
            <a:r>
              <a:rPr lang="en-US" sz="2400" baseline="-25000" dirty="0"/>
              <a:t>3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aphicFrame>
        <p:nvGraphicFramePr>
          <p:cNvPr id="116740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524000" y="1752600"/>
          <a:ext cx="6629400" cy="609600"/>
        </p:xfrm>
        <a:graphic>
          <a:graphicData uri="http://schemas.openxmlformats.org/presentationml/2006/ole">
            <p:oleObj spid="_x0000_s116740" name="Equation" r:id="rId4" imgW="2374560" imgH="228600" progId="Equation.3">
              <p:embed/>
            </p:oleObj>
          </a:graphicData>
        </a:graphic>
      </p:graphicFrame>
      <p:sp>
        <p:nvSpPr>
          <p:cNvPr id="116741" name="Oval 5"/>
          <p:cNvSpPr>
            <a:spLocks noChangeArrowheads="1"/>
          </p:cNvSpPr>
          <p:nvPr/>
        </p:nvSpPr>
        <p:spPr bwMode="auto">
          <a:xfrm>
            <a:off x="6248400" y="1600200"/>
            <a:ext cx="1219200" cy="838200"/>
          </a:xfrm>
          <a:prstGeom prst="ellips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742" name="Line 6"/>
          <p:cNvSpPr>
            <a:spLocks noChangeShapeType="1"/>
          </p:cNvSpPr>
          <p:nvPr/>
        </p:nvSpPr>
        <p:spPr bwMode="auto">
          <a:xfrm>
            <a:off x="4495800" y="1600200"/>
            <a:ext cx="1828800" cy="762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116743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609600" y="4114800"/>
          <a:ext cx="7620000" cy="609600"/>
        </p:xfrm>
        <a:graphic>
          <a:graphicData uri="http://schemas.openxmlformats.org/presentationml/2006/ole">
            <p:oleObj spid="_x0000_s116743" name="Equation" r:id="rId5" imgW="3390840" imgH="253800" progId="Equation.3">
              <p:embed/>
            </p:oleObj>
          </a:graphicData>
        </a:graphic>
      </p:graphicFrame>
      <p:graphicFrame>
        <p:nvGraphicFramePr>
          <p:cNvPr id="116744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609600" y="5257800"/>
          <a:ext cx="6858000" cy="533400"/>
        </p:xfrm>
        <a:graphic>
          <a:graphicData uri="http://schemas.openxmlformats.org/presentationml/2006/ole">
            <p:oleObj spid="_x0000_s116744" name="Equation" r:id="rId6" imgW="2705040" imgH="253800" progId="Equation.3">
              <p:embed/>
            </p:oleObj>
          </a:graphicData>
        </a:graphic>
      </p:graphicFrame>
      <p:sp>
        <p:nvSpPr>
          <p:cNvPr id="116745" name="Rectangle 9"/>
          <p:cNvSpPr>
            <a:spLocks noChangeArrowheads="1"/>
          </p:cNvSpPr>
          <p:nvPr/>
        </p:nvSpPr>
        <p:spPr bwMode="auto">
          <a:xfrm>
            <a:off x="7839075" y="4819650"/>
            <a:ext cx="1304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hlink"/>
                </a:solidFill>
              </a:rPr>
              <a:t>Slope </a:t>
            </a:r>
            <a:r>
              <a:rPr lang="en-US" dirty="0" err="1">
                <a:solidFill>
                  <a:schemeClr val="hlink"/>
                </a:solidFill>
              </a:rPr>
              <a:t>tdkSama</a:t>
            </a:r>
            <a:endParaRPr lang="en-US" dirty="0">
              <a:solidFill>
                <a:schemeClr val="hlink"/>
              </a:solidFill>
            </a:endParaRPr>
          </a:p>
        </p:txBody>
      </p:sp>
      <p:sp>
        <p:nvSpPr>
          <p:cNvPr id="116746" name="Line 10"/>
          <p:cNvSpPr>
            <a:spLocks noChangeShapeType="1"/>
          </p:cNvSpPr>
          <p:nvPr/>
        </p:nvSpPr>
        <p:spPr bwMode="auto">
          <a:xfrm flipH="1" flipV="1">
            <a:off x="7620000" y="4572000"/>
            <a:ext cx="22860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6747" name="Line 11"/>
          <p:cNvSpPr>
            <a:spLocks noChangeShapeType="1"/>
          </p:cNvSpPr>
          <p:nvPr/>
        </p:nvSpPr>
        <p:spPr bwMode="auto">
          <a:xfrm flipH="1">
            <a:off x="6705600" y="5145088"/>
            <a:ext cx="1041400" cy="188912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0" y="3581400"/>
            <a:ext cx="4038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Lingkungan</a:t>
            </a:r>
            <a:r>
              <a:rPr lang="en-US" dirty="0"/>
              <a:t> “</a:t>
            </a:r>
            <a:r>
              <a:rPr lang="en-US" dirty="0" err="1"/>
              <a:t>baik</a:t>
            </a:r>
            <a:r>
              <a:rPr lang="en-US" dirty="0"/>
              <a:t>” 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=1</a:t>
            </a:r>
            <a:r>
              <a:rPr lang="en-US" dirty="0"/>
              <a:t>)</a:t>
            </a: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>
            <a:off x="0" y="4800600"/>
            <a:ext cx="4038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Lingkungan</a:t>
            </a:r>
            <a:r>
              <a:rPr lang="en-US" dirty="0"/>
              <a:t> “</a:t>
            </a:r>
            <a:r>
              <a:rPr lang="en-US" dirty="0" err="1"/>
              <a:t>biasa</a:t>
            </a:r>
            <a:r>
              <a:rPr lang="en-US" dirty="0"/>
              <a:t>” 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=0</a:t>
            </a:r>
            <a:r>
              <a:rPr lang="en-US" dirty="0"/>
              <a:t>)</a:t>
            </a:r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>
            <a:off x="304800" y="5851525"/>
            <a:ext cx="8763000" cy="854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 smtClean="0"/>
              <a:t>perubahan</a:t>
            </a:r>
            <a:r>
              <a:rPr lang="en-US" sz="2000" dirty="0" smtClean="0"/>
              <a:t> </a:t>
            </a:r>
            <a:r>
              <a:rPr lang="en-US" sz="2000" dirty="0" err="1" smtClean="0"/>
              <a:t>ukuran</a:t>
            </a:r>
            <a:r>
              <a:rPr lang="en-US" sz="2000" dirty="0" smtClean="0"/>
              <a:t> </a:t>
            </a:r>
            <a:r>
              <a:rPr lang="en-US" sz="2000" dirty="0" err="1"/>
              <a:t>rumah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utk</a:t>
            </a:r>
            <a:r>
              <a:rPr lang="en-US" sz="2000" dirty="0"/>
              <a:t> </a:t>
            </a:r>
            <a:r>
              <a:rPr lang="en-US" sz="2000" dirty="0" err="1"/>
              <a:t>kedua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tsb</a:t>
            </a:r>
            <a:endParaRPr lang="en-US" sz="2000" dirty="0"/>
          </a:p>
          <a:p>
            <a:pPr marL="406400" indent="-406400">
              <a:spcBef>
                <a:spcPct val="50000"/>
              </a:spcBef>
              <a:buFontTx/>
              <a:buChar char="•"/>
            </a:pP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dirty="0" err="1"/>
              <a:t>interaksi</a:t>
            </a:r>
            <a:r>
              <a:rPr lang="en-US" sz="2000" dirty="0"/>
              <a:t> </a:t>
            </a:r>
            <a:r>
              <a:rPr lang="en-US" sz="2000" dirty="0" err="1"/>
              <a:t>antara</a:t>
            </a:r>
            <a:r>
              <a:rPr lang="en-US" sz="2000" dirty="0"/>
              <a:t> </a:t>
            </a:r>
            <a:r>
              <a:rPr lang="en-US" sz="2000" dirty="0" err="1"/>
              <a:t>ukuran</a:t>
            </a:r>
            <a:r>
              <a:rPr lang="en-US" sz="2000" dirty="0"/>
              <a:t> </a:t>
            </a:r>
            <a:r>
              <a:rPr lang="en-US" sz="2000" dirty="0" err="1"/>
              <a:t>dgn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thd</a:t>
            </a:r>
            <a:r>
              <a:rPr lang="en-US" sz="2000" dirty="0"/>
              <a:t> </a:t>
            </a:r>
            <a:r>
              <a:rPr lang="en-US" sz="2000" dirty="0" err="1"/>
              <a:t>nilai</a:t>
            </a:r>
            <a:r>
              <a:rPr lang="en-US" sz="2000" dirty="0"/>
              <a:t> </a:t>
            </a:r>
            <a:r>
              <a:rPr lang="en-US" sz="2000" dirty="0" err="1"/>
              <a:t>rumah</a:t>
            </a:r>
            <a:endParaRPr 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609600" y="1752600"/>
          <a:ext cx="6858000" cy="533400"/>
        </p:xfrm>
        <a:graphic>
          <a:graphicData uri="http://schemas.openxmlformats.org/presentationml/2006/ole">
            <p:oleObj spid="_x0000_s118789" name="Equation" r:id="rId4" imgW="2705040" imgH="253800" progId="Equation.3">
              <p:embed/>
            </p:oleObj>
          </a:graphicData>
        </a:graphic>
      </p:graphicFrame>
      <p:graphicFrame>
        <p:nvGraphicFramePr>
          <p:cNvPr id="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09600" y="457200"/>
          <a:ext cx="7620000" cy="609600"/>
        </p:xfrm>
        <a:graphic>
          <a:graphicData uri="http://schemas.openxmlformats.org/presentationml/2006/ole">
            <p:oleObj spid="_x0000_s118788" name="Equation" r:id="rId5" imgW="3390840" imgH="253800" progId="Equation.3">
              <p:embed/>
            </p:oleObj>
          </a:graphicData>
        </a:graphic>
      </p:graphicFrame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7839075" y="1238250"/>
            <a:ext cx="1304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Slope tdkSama</a:t>
            </a:r>
          </a:p>
        </p:txBody>
      </p:sp>
      <p:sp>
        <p:nvSpPr>
          <p:cNvPr id="118789" name="Line 5"/>
          <p:cNvSpPr>
            <a:spLocks noChangeShapeType="1"/>
          </p:cNvSpPr>
          <p:nvPr/>
        </p:nvSpPr>
        <p:spPr bwMode="auto">
          <a:xfrm flipH="1" flipV="1">
            <a:off x="7620000" y="990600"/>
            <a:ext cx="22860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8790" name="Line 6"/>
          <p:cNvSpPr>
            <a:spLocks noChangeShapeType="1"/>
          </p:cNvSpPr>
          <p:nvPr/>
        </p:nvSpPr>
        <p:spPr bwMode="auto">
          <a:xfrm flipH="1">
            <a:off x="6705600" y="1563688"/>
            <a:ext cx="1041400" cy="188912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0" y="0"/>
            <a:ext cx="4038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Lingkungan</a:t>
            </a:r>
            <a:r>
              <a:rPr lang="en-US" dirty="0"/>
              <a:t> “</a:t>
            </a:r>
            <a:r>
              <a:rPr lang="en-US" dirty="0" err="1"/>
              <a:t>baik</a:t>
            </a:r>
            <a:r>
              <a:rPr lang="en-US" dirty="0"/>
              <a:t>” 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=1</a:t>
            </a:r>
            <a:r>
              <a:rPr lang="en-US" dirty="0"/>
              <a:t>)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0" y="1219200"/>
            <a:ext cx="4038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/>
              <a:t>Lingkungan</a:t>
            </a:r>
            <a:r>
              <a:rPr lang="en-US" dirty="0"/>
              <a:t> “</a:t>
            </a:r>
            <a:r>
              <a:rPr lang="en-US" dirty="0" err="1"/>
              <a:t>biasa</a:t>
            </a:r>
            <a:r>
              <a:rPr lang="en-US" dirty="0"/>
              <a:t>” 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=0</a:t>
            </a:r>
            <a:r>
              <a:rPr lang="en-US" dirty="0"/>
              <a:t>)</a:t>
            </a:r>
          </a:p>
        </p:txBody>
      </p:sp>
      <p:sp>
        <p:nvSpPr>
          <p:cNvPr id="118793" name="Text Box 9"/>
          <p:cNvSpPr txBox="1">
            <a:spLocks noChangeArrowheads="1"/>
          </p:cNvSpPr>
          <p:nvPr/>
        </p:nvSpPr>
        <p:spPr bwMode="auto">
          <a:xfrm>
            <a:off x="152400" y="2438400"/>
            <a:ext cx="8915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08000" indent="-508000">
              <a:spcBef>
                <a:spcPct val="50000"/>
              </a:spcBef>
            </a:pPr>
            <a:r>
              <a:rPr lang="en-US" sz="2200" dirty="0" smtClean="0"/>
              <a:t>b</a:t>
            </a:r>
            <a:r>
              <a:rPr lang="en-US" sz="2200" baseline="-25000" dirty="0"/>
              <a:t>3</a:t>
            </a:r>
            <a:r>
              <a:rPr lang="en-US" sz="2200" dirty="0" smtClean="0"/>
              <a:t> </a:t>
            </a:r>
            <a:r>
              <a:rPr lang="en-US" sz="2200" dirty="0"/>
              <a:t>: rata-rata </a:t>
            </a:r>
            <a:r>
              <a:rPr lang="en-US" sz="2200" dirty="0" err="1"/>
              <a:t>perbedaan</a:t>
            </a:r>
            <a:r>
              <a:rPr lang="en-US" sz="2200" dirty="0"/>
              <a:t> </a:t>
            </a:r>
            <a:r>
              <a:rPr lang="en-US" sz="2200" dirty="0" err="1"/>
              <a:t>nilai</a:t>
            </a:r>
            <a:r>
              <a:rPr lang="en-US" sz="2200" dirty="0"/>
              <a:t> </a:t>
            </a:r>
            <a:r>
              <a:rPr lang="en-US" sz="2200" dirty="0" err="1"/>
              <a:t>rumah</a:t>
            </a:r>
            <a:r>
              <a:rPr lang="en-US" sz="2200" dirty="0"/>
              <a:t> </a:t>
            </a:r>
            <a:r>
              <a:rPr lang="en-US" sz="2200" dirty="0" err="1"/>
              <a:t>lingkungan</a:t>
            </a:r>
            <a:r>
              <a:rPr lang="en-US" sz="2200" dirty="0"/>
              <a:t> “</a:t>
            </a:r>
            <a:r>
              <a:rPr lang="en-US" sz="2200" dirty="0" err="1"/>
              <a:t>baik</a:t>
            </a:r>
            <a:r>
              <a:rPr lang="en-US" sz="2200" dirty="0"/>
              <a:t>” </a:t>
            </a:r>
            <a:r>
              <a:rPr lang="en-US" sz="2200" dirty="0" err="1"/>
              <a:t>dgn</a:t>
            </a:r>
            <a:r>
              <a:rPr lang="en-US" sz="2200" dirty="0"/>
              <a:t> “</a:t>
            </a:r>
            <a:r>
              <a:rPr lang="en-US" sz="2200" dirty="0" err="1"/>
              <a:t>biasa</a:t>
            </a:r>
            <a:r>
              <a:rPr lang="en-US" sz="2200" dirty="0"/>
              <a:t>”, </a:t>
            </a:r>
            <a:r>
              <a:rPr lang="en-US" sz="2200" dirty="0" err="1"/>
              <a:t>jika</a:t>
            </a:r>
            <a:r>
              <a:rPr lang="en-US" sz="2200" dirty="0"/>
              <a:t> </a:t>
            </a:r>
            <a:r>
              <a:rPr lang="en-US" sz="2200" dirty="0" smtClean="0"/>
              <a:t>X</a:t>
            </a:r>
            <a:r>
              <a:rPr lang="id-ID" sz="2200" baseline="-25000" dirty="0" smtClean="0"/>
              <a:t>2</a:t>
            </a:r>
            <a:r>
              <a:rPr lang="en-US" sz="2200" dirty="0" smtClean="0"/>
              <a:t>= </a:t>
            </a:r>
            <a:r>
              <a:rPr lang="en-US" sz="2200" dirty="0"/>
              <a:t>0 </a:t>
            </a:r>
            <a:r>
              <a:rPr lang="en-US" sz="2200" dirty="0" smtClean="0"/>
              <a:t>???</a:t>
            </a:r>
            <a:r>
              <a:rPr lang="id-ID" sz="2200" dirty="0" smtClean="0">
                <a:sym typeface="Wingdings" pitchFamily="2" charset="2"/>
              </a:rPr>
              <a:t>tidak perlu diintrepertasikan</a:t>
            </a:r>
            <a:endParaRPr lang="en-US" sz="2200" dirty="0"/>
          </a:p>
          <a:p>
            <a:pPr marL="508000" indent="-508000">
              <a:spcBef>
                <a:spcPct val="50000"/>
              </a:spcBef>
            </a:pPr>
            <a:r>
              <a:rPr lang="en-US" sz="2200" dirty="0" smtClean="0"/>
              <a:t>b</a:t>
            </a:r>
            <a:r>
              <a:rPr lang="en-US" sz="2200" baseline="-25000" dirty="0"/>
              <a:t>2</a:t>
            </a:r>
            <a:r>
              <a:rPr lang="en-US" sz="2200" dirty="0" smtClean="0"/>
              <a:t> </a:t>
            </a:r>
            <a:r>
              <a:rPr lang="en-US" sz="2200" dirty="0"/>
              <a:t>: rata-rata </a:t>
            </a:r>
            <a:r>
              <a:rPr lang="en-US" sz="2200" dirty="0" err="1"/>
              <a:t>perbedaan</a:t>
            </a:r>
            <a:r>
              <a:rPr lang="en-US" sz="2200" dirty="0"/>
              <a:t> </a:t>
            </a:r>
            <a:r>
              <a:rPr lang="en-US" sz="2200" dirty="0" err="1"/>
              <a:t>nilai</a:t>
            </a:r>
            <a:r>
              <a:rPr lang="en-US" sz="2200" dirty="0"/>
              <a:t> </a:t>
            </a:r>
            <a:r>
              <a:rPr lang="en-US" sz="2200" dirty="0" err="1"/>
              <a:t>rumah</a:t>
            </a:r>
            <a:r>
              <a:rPr lang="en-US" sz="2200" dirty="0"/>
              <a:t> </a:t>
            </a:r>
            <a:r>
              <a:rPr lang="en-US" sz="2200" dirty="0" err="1"/>
              <a:t>di</a:t>
            </a:r>
            <a:r>
              <a:rPr lang="en-US" sz="2200" dirty="0"/>
              <a:t> </a:t>
            </a:r>
            <a:r>
              <a:rPr lang="en-US" sz="2200" dirty="0" err="1"/>
              <a:t>lingkungan</a:t>
            </a:r>
            <a:r>
              <a:rPr lang="en-US" sz="2200" dirty="0"/>
              <a:t> “</a:t>
            </a:r>
            <a:r>
              <a:rPr lang="en-US" sz="2200" dirty="0" err="1"/>
              <a:t>biasa</a:t>
            </a:r>
            <a:r>
              <a:rPr lang="en-US" sz="2200" dirty="0"/>
              <a:t>” </a:t>
            </a:r>
            <a:r>
              <a:rPr lang="en-US" sz="2200" dirty="0" err="1"/>
              <a:t>yg</a:t>
            </a:r>
            <a:r>
              <a:rPr lang="en-US" sz="2200" dirty="0"/>
              <a:t> </a:t>
            </a:r>
            <a:r>
              <a:rPr lang="en-US" sz="2200" dirty="0" err="1"/>
              <a:t>ukurannya</a:t>
            </a:r>
            <a:r>
              <a:rPr lang="en-US" sz="2200" dirty="0"/>
              <a:t> </a:t>
            </a:r>
            <a:r>
              <a:rPr lang="en-US" sz="2200" dirty="0" err="1"/>
              <a:t>berbeda</a:t>
            </a:r>
            <a:r>
              <a:rPr lang="en-US" sz="2200" dirty="0"/>
              <a:t> 1 feet</a:t>
            </a:r>
            <a:r>
              <a:rPr lang="en-US" sz="2200" baseline="30000" dirty="0"/>
              <a:t>2</a:t>
            </a:r>
            <a:r>
              <a:rPr lang="en-US" sz="2200" dirty="0"/>
              <a:t>. </a:t>
            </a:r>
            <a:r>
              <a:rPr lang="en-US" sz="2200" i="1" dirty="0"/>
              <a:t>(</a:t>
            </a:r>
            <a:r>
              <a:rPr lang="en-US" sz="2200" i="1" dirty="0" err="1"/>
              <a:t>pengaruh</a:t>
            </a:r>
            <a:r>
              <a:rPr lang="en-US" sz="2200" i="1" dirty="0"/>
              <a:t> </a:t>
            </a:r>
            <a:r>
              <a:rPr lang="en-US" sz="2200" i="1" dirty="0" err="1"/>
              <a:t>ukuran</a:t>
            </a:r>
            <a:r>
              <a:rPr lang="en-US" sz="2200" i="1" dirty="0"/>
              <a:t> </a:t>
            </a:r>
            <a:r>
              <a:rPr lang="en-US" sz="2200" i="1" dirty="0" err="1"/>
              <a:t>thd</a:t>
            </a:r>
            <a:r>
              <a:rPr lang="en-US" sz="2200" i="1" dirty="0"/>
              <a:t> </a:t>
            </a:r>
            <a:r>
              <a:rPr lang="en-US" sz="2200" i="1" dirty="0" err="1"/>
              <a:t>nilai</a:t>
            </a:r>
            <a:r>
              <a:rPr lang="en-US" sz="2200" i="1" dirty="0"/>
              <a:t> </a:t>
            </a:r>
            <a:r>
              <a:rPr lang="en-US" sz="2200" i="1" dirty="0" err="1"/>
              <a:t>rumah</a:t>
            </a:r>
            <a:r>
              <a:rPr lang="en-US" sz="2200" i="1" dirty="0"/>
              <a:t> </a:t>
            </a:r>
            <a:r>
              <a:rPr lang="en-US" sz="2200" i="1" dirty="0" err="1"/>
              <a:t>utk</a:t>
            </a:r>
            <a:r>
              <a:rPr lang="en-US" sz="2200" i="1" dirty="0"/>
              <a:t> </a:t>
            </a:r>
            <a:r>
              <a:rPr lang="en-US" sz="2200" i="1" dirty="0" err="1"/>
              <a:t>lingkungan</a:t>
            </a:r>
            <a:r>
              <a:rPr lang="en-US" sz="2200" i="1" dirty="0"/>
              <a:t> “</a:t>
            </a:r>
            <a:r>
              <a:rPr lang="en-US" sz="2200" i="1" dirty="0" err="1"/>
              <a:t>biasa</a:t>
            </a:r>
            <a:r>
              <a:rPr lang="en-US" sz="2200" i="1" dirty="0"/>
              <a:t>”)</a:t>
            </a:r>
          </a:p>
          <a:p>
            <a:pPr marL="508000" indent="-508000">
              <a:spcBef>
                <a:spcPct val="50000"/>
              </a:spcBef>
            </a:pPr>
            <a:r>
              <a:rPr lang="en-US" sz="2200" dirty="0"/>
              <a:t>(</a:t>
            </a:r>
            <a:r>
              <a:rPr lang="en-US" sz="2200" dirty="0" smtClean="0"/>
              <a:t>b</a:t>
            </a:r>
            <a:r>
              <a:rPr lang="en-US" sz="2200" baseline="-25000" dirty="0"/>
              <a:t>2</a:t>
            </a:r>
            <a:r>
              <a:rPr lang="en-US" sz="2200" dirty="0" smtClean="0"/>
              <a:t>+ b</a:t>
            </a:r>
            <a:r>
              <a:rPr lang="en-US" sz="2200" baseline="-25000" dirty="0"/>
              <a:t>4</a:t>
            </a:r>
            <a:r>
              <a:rPr lang="en-US" sz="2200" dirty="0" smtClean="0"/>
              <a:t>): </a:t>
            </a:r>
            <a:r>
              <a:rPr lang="en-US" sz="2200" dirty="0"/>
              <a:t>rata-rata </a:t>
            </a:r>
            <a:r>
              <a:rPr lang="en-US" sz="2200" dirty="0" err="1"/>
              <a:t>perbedaan</a:t>
            </a:r>
            <a:r>
              <a:rPr lang="en-US" sz="2200" dirty="0"/>
              <a:t> </a:t>
            </a:r>
            <a:r>
              <a:rPr lang="en-US" sz="2200" dirty="0" err="1"/>
              <a:t>nilai</a:t>
            </a:r>
            <a:r>
              <a:rPr lang="en-US" sz="2200" dirty="0"/>
              <a:t> </a:t>
            </a:r>
            <a:r>
              <a:rPr lang="en-US" sz="2200" dirty="0" err="1"/>
              <a:t>rumah</a:t>
            </a:r>
            <a:r>
              <a:rPr lang="en-US" sz="2200" dirty="0"/>
              <a:t> </a:t>
            </a:r>
            <a:r>
              <a:rPr lang="en-US" sz="2200" dirty="0" err="1"/>
              <a:t>di</a:t>
            </a:r>
            <a:r>
              <a:rPr lang="en-US" sz="2200" dirty="0"/>
              <a:t> </a:t>
            </a:r>
            <a:r>
              <a:rPr lang="en-US" sz="2200" dirty="0" err="1"/>
              <a:t>lingkungan</a:t>
            </a:r>
            <a:r>
              <a:rPr lang="en-US" sz="2200" dirty="0"/>
              <a:t> “</a:t>
            </a:r>
            <a:r>
              <a:rPr lang="en-US" sz="2200" dirty="0" err="1"/>
              <a:t>baik</a:t>
            </a:r>
            <a:r>
              <a:rPr lang="en-US" sz="2200" dirty="0"/>
              <a:t>” </a:t>
            </a:r>
            <a:r>
              <a:rPr lang="en-US" sz="2200" dirty="0" err="1"/>
              <a:t>yg</a:t>
            </a:r>
            <a:r>
              <a:rPr lang="en-US" sz="2200" dirty="0"/>
              <a:t> </a:t>
            </a:r>
            <a:r>
              <a:rPr lang="en-US" sz="2200" dirty="0" err="1"/>
              <a:t>ukurannya</a:t>
            </a:r>
            <a:r>
              <a:rPr lang="en-US" sz="2200" dirty="0"/>
              <a:t> </a:t>
            </a:r>
            <a:r>
              <a:rPr lang="en-US" sz="2200" dirty="0" err="1"/>
              <a:t>berbeda</a:t>
            </a:r>
            <a:r>
              <a:rPr lang="en-US" sz="2200" dirty="0"/>
              <a:t> 1 feet2. </a:t>
            </a:r>
            <a:r>
              <a:rPr lang="en-US" sz="2200" i="1" dirty="0"/>
              <a:t>(</a:t>
            </a:r>
            <a:r>
              <a:rPr lang="en-US" sz="2200" i="1" dirty="0" err="1"/>
              <a:t>pengaruh</a:t>
            </a:r>
            <a:r>
              <a:rPr lang="en-US" sz="2200" i="1" dirty="0"/>
              <a:t> </a:t>
            </a:r>
            <a:r>
              <a:rPr lang="en-US" sz="2200" i="1" dirty="0" err="1"/>
              <a:t>ukuran</a:t>
            </a:r>
            <a:r>
              <a:rPr lang="en-US" sz="2200" i="1" dirty="0"/>
              <a:t> </a:t>
            </a:r>
            <a:r>
              <a:rPr lang="en-US" sz="2200" i="1" dirty="0" err="1"/>
              <a:t>thd</a:t>
            </a:r>
            <a:r>
              <a:rPr lang="en-US" sz="2200" i="1" dirty="0"/>
              <a:t> </a:t>
            </a:r>
            <a:r>
              <a:rPr lang="en-US" sz="2200" i="1" dirty="0" err="1"/>
              <a:t>nilai</a:t>
            </a:r>
            <a:r>
              <a:rPr lang="en-US" sz="2200" i="1" dirty="0"/>
              <a:t> </a:t>
            </a:r>
            <a:r>
              <a:rPr lang="en-US" sz="2200" i="1" dirty="0" err="1"/>
              <a:t>rumah</a:t>
            </a:r>
            <a:r>
              <a:rPr lang="en-US" sz="2200" i="1" dirty="0"/>
              <a:t> </a:t>
            </a:r>
            <a:r>
              <a:rPr lang="en-US" sz="2200" i="1" dirty="0" err="1"/>
              <a:t>utk</a:t>
            </a:r>
            <a:r>
              <a:rPr lang="en-US" sz="2200" i="1" dirty="0"/>
              <a:t> </a:t>
            </a:r>
            <a:r>
              <a:rPr lang="en-US" sz="2200" i="1" dirty="0" err="1"/>
              <a:t>lingkungan</a:t>
            </a:r>
            <a:r>
              <a:rPr lang="en-US" sz="2200" i="1" dirty="0"/>
              <a:t> “</a:t>
            </a:r>
            <a:r>
              <a:rPr lang="en-US" sz="2200" i="1" dirty="0" err="1"/>
              <a:t>baik</a:t>
            </a:r>
            <a:r>
              <a:rPr lang="en-US" sz="2200" i="1" dirty="0"/>
              <a:t>”)</a:t>
            </a:r>
          </a:p>
          <a:p>
            <a:pPr marL="508000" indent="-508000">
              <a:spcBef>
                <a:spcPct val="50000"/>
              </a:spcBef>
            </a:pPr>
            <a:r>
              <a:rPr lang="en-US" sz="2200" dirty="0" smtClean="0"/>
              <a:t>b</a:t>
            </a:r>
            <a:r>
              <a:rPr lang="en-US" sz="2200" baseline="-25000" dirty="0"/>
              <a:t>4</a:t>
            </a:r>
            <a:r>
              <a:rPr lang="en-US" sz="2200" dirty="0" smtClean="0"/>
              <a:t> </a:t>
            </a:r>
            <a:r>
              <a:rPr lang="en-US" sz="2200" dirty="0"/>
              <a:t>: </a:t>
            </a:r>
            <a:r>
              <a:rPr lang="en-US" sz="2200" dirty="0" err="1"/>
              <a:t>perbedaan</a:t>
            </a:r>
            <a:r>
              <a:rPr lang="en-US" sz="2200" dirty="0"/>
              <a:t> </a:t>
            </a:r>
            <a:r>
              <a:rPr lang="en-US" sz="2200" dirty="0" err="1"/>
              <a:t>pengaruh</a:t>
            </a:r>
            <a:r>
              <a:rPr lang="en-US" sz="2200" dirty="0"/>
              <a:t> </a:t>
            </a:r>
            <a:r>
              <a:rPr lang="en-US" sz="2200" dirty="0" err="1"/>
              <a:t>ukuran</a:t>
            </a:r>
            <a:r>
              <a:rPr lang="en-US" sz="2200" dirty="0"/>
              <a:t> </a:t>
            </a:r>
            <a:r>
              <a:rPr lang="en-US" sz="2200" dirty="0" err="1"/>
              <a:t>thd</a:t>
            </a:r>
            <a:r>
              <a:rPr lang="en-US" sz="2200" dirty="0"/>
              <a:t> </a:t>
            </a:r>
            <a:r>
              <a:rPr lang="en-US" sz="2200" dirty="0" err="1"/>
              <a:t>nilai</a:t>
            </a:r>
            <a:r>
              <a:rPr lang="en-US" sz="2200" dirty="0"/>
              <a:t> </a:t>
            </a:r>
            <a:r>
              <a:rPr lang="en-US" sz="2200" dirty="0" err="1"/>
              <a:t>rumah</a:t>
            </a:r>
            <a:r>
              <a:rPr lang="en-US" sz="2200" dirty="0"/>
              <a:t> </a:t>
            </a:r>
            <a:r>
              <a:rPr lang="en-US" sz="2200" dirty="0" err="1"/>
              <a:t>antara</a:t>
            </a:r>
            <a:r>
              <a:rPr lang="en-US" sz="2200" dirty="0"/>
              <a:t> </a:t>
            </a:r>
            <a:r>
              <a:rPr lang="en-US" sz="2200" dirty="0" err="1"/>
              <a:t>kedua</a:t>
            </a:r>
            <a:r>
              <a:rPr lang="en-US" sz="2200" dirty="0"/>
              <a:t> </a:t>
            </a:r>
            <a:r>
              <a:rPr lang="en-US" sz="2200" dirty="0" err="1"/>
              <a:t>lingkungan</a:t>
            </a:r>
            <a:r>
              <a:rPr lang="en-US" sz="2200" dirty="0"/>
              <a:t>.</a:t>
            </a:r>
          </a:p>
          <a:p>
            <a:pPr marL="508000" indent="-508000" algn="ctr">
              <a:spcBef>
                <a:spcPct val="50000"/>
              </a:spcBef>
            </a:pPr>
            <a:r>
              <a:rPr lang="en-US" sz="2200" i="1" dirty="0" err="1"/>
              <a:t>Pengaruh</a:t>
            </a:r>
            <a:r>
              <a:rPr lang="en-US" sz="2200" i="1" dirty="0"/>
              <a:t> </a:t>
            </a:r>
            <a:r>
              <a:rPr lang="en-US" sz="2200" i="1" dirty="0" err="1"/>
              <a:t>ukuran</a:t>
            </a:r>
            <a:r>
              <a:rPr lang="en-US" sz="2200" i="1" dirty="0"/>
              <a:t> </a:t>
            </a:r>
            <a:r>
              <a:rPr lang="en-US" sz="2200" i="1" dirty="0" err="1"/>
              <a:t>thd</a:t>
            </a:r>
            <a:r>
              <a:rPr lang="en-US" sz="2200" i="1" dirty="0"/>
              <a:t> </a:t>
            </a:r>
            <a:r>
              <a:rPr lang="en-US" sz="2200" i="1" dirty="0" err="1"/>
              <a:t>nilai</a:t>
            </a:r>
            <a:r>
              <a:rPr lang="en-US" sz="2200" i="1" dirty="0"/>
              <a:t> </a:t>
            </a:r>
            <a:r>
              <a:rPr lang="en-US" sz="2200" i="1" dirty="0" err="1"/>
              <a:t>rumah</a:t>
            </a:r>
            <a:r>
              <a:rPr lang="en-US" sz="2200" i="1" dirty="0"/>
              <a:t> </a:t>
            </a:r>
            <a:r>
              <a:rPr lang="en-US" sz="2200" i="1" dirty="0" err="1"/>
              <a:t>tergantung</a:t>
            </a:r>
            <a:r>
              <a:rPr lang="en-US" sz="2200" i="1" dirty="0"/>
              <a:t> </a:t>
            </a:r>
            <a:r>
              <a:rPr lang="en-US" sz="2200" i="1" dirty="0" err="1"/>
              <a:t>lingkungannya</a:t>
            </a:r>
            <a:endParaRPr lang="en-US" sz="2200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83" name="Object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1066800" y="5105400"/>
          <a:ext cx="5181600" cy="609600"/>
        </p:xfrm>
        <a:graphic>
          <a:graphicData uri="http://schemas.openxmlformats.org/presentationml/2006/ole">
            <p:oleObj spid="_x0000_s101383" name="Equation" r:id="rId4" imgW="2057400" imgH="253800" progId="Equation.3">
              <p:embed/>
            </p:oleObj>
          </a:graphicData>
        </a:graphic>
      </p:graphicFrame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01000" cy="685800"/>
          </a:xfrm>
          <a:noFill/>
          <a:ln/>
        </p:spPr>
        <p:txBody>
          <a:bodyPr/>
          <a:lstStyle/>
          <a:p>
            <a:r>
              <a:rPr lang="en-US" sz="4000"/>
              <a:t>Peubah Kualitatif dgn 3 Kategori</a:t>
            </a:r>
            <a:endParaRPr lang="en-US" sz="4000" i="1"/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763588" y="914400"/>
            <a:ext cx="7629525" cy="4324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Model:</a:t>
            </a:r>
          </a:p>
          <a:p>
            <a:pPr>
              <a:spcBef>
                <a:spcPct val="50000"/>
              </a:spcBef>
            </a:pPr>
            <a:r>
              <a:rPr lang="en-US" dirty="0"/>
              <a:t>Y</a:t>
            </a:r>
            <a:r>
              <a:rPr lang="en-US" baseline="-25000" dirty="0"/>
              <a:t>i</a:t>
            </a:r>
            <a:r>
              <a:rPr lang="en-US" dirty="0"/>
              <a:t>  =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ke-i</a:t>
            </a:r>
            <a:r>
              <a:rPr lang="en-US" dirty="0"/>
              <a:t> (</a:t>
            </a:r>
            <a:r>
              <a:rPr lang="en-US" dirty="0" err="1"/>
              <a:t>ribu</a:t>
            </a:r>
            <a:r>
              <a:rPr lang="en-US" dirty="0"/>
              <a:t> rupiah)</a:t>
            </a:r>
          </a:p>
          <a:p>
            <a:r>
              <a:rPr lang="en-US" dirty="0" smtClean="0"/>
              <a:t>X</a:t>
            </a:r>
            <a:r>
              <a:rPr lang="en-US" baseline="-25000" dirty="0"/>
              <a:t>2</a:t>
            </a:r>
            <a:r>
              <a:rPr lang="en-US" baseline="-25000" dirty="0" smtClean="0"/>
              <a:t>i </a:t>
            </a:r>
            <a:r>
              <a:rPr lang="en-US" dirty="0"/>
              <a:t>=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ke-i</a:t>
            </a:r>
            <a:r>
              <a:rPr lang="en-US" dirty="0"/>
              <a:t> (</a:t>
            </a:r>
            <a:r>
              <a:rPr lang="en-US" dirty="0" err="1"/>
              <a:t>th</a:t>
            </a:r>
            <a:r>
              <a:rPr lang="en-US" dirty="0"/>
              <a:t>)</a:t>
            </a:r>
          </a:p>
          <a:p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ke-i</a:t>
            </a:r>
            <a:r>
              <a:rPr lang="en-US" dirty="0"/>
              <a:t> =</a:t>
            </a:r>
          </a:p>
          <a:p>
            <a:pPr>
              <a:spcBef>
                <a:spcPct val="50000"/>
              </a:spcBef>
            </a:pPr>
            <a:r>
              <a:rPr lang="en-US" i="1" dirty="0"/>
              <a:t>“PT” </a:t>
            </a:r>
            <a:r>
              <a:rPr lang="en-US" dirty="0"/>
              <a:t>(</a:t>
            </a:r>
            <a:r>
              <a:rPr lang="en-US" dirty="0" smtClean="0"/>
              <a:t>X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/>
              <a:t>= 2)</a:t>
            </a:r>
            <a:endParaRPr lang="en-US" i="1" dirty="0"/>
          </a:p>
          <a:p>
            <a:pPr>
              <a:spcBef>
                <a:spcPct val="50000"/>
              </a:spcBef>
            </a:pPr>
            <a:endParaRPr lang="en-US" i="1" dirty="0"/>
          </a:p>
          <a:p>
            <a:pPr>
              <a:spcBef>
                <a:spcPct val="50000"/>
              </a:spcBef>
            </a:pPr>
            <a:r>
              <a:rPr lang="en-US" i="1" dirty="0"/>
              <a:t>“SL” </a:t>
            </a:r>
            <a:r>
              <a:rPr lang="en-US" dirty="0"/>
              <a:t>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= 1)</a:t>
            </a:r>
          </a:p>
          <a:p>
            <a:pPr>
              <a:lnSpc>
                <a:spcPct val="210000"/>
              </a:lnSpc>
              <a:spcBef>
                <a:spcPct val="50000"/>
              </a:spcBef>
            </a:pPr>
            <a:r>
              <a:rPr lang="en-US" i="1" dirty="0"/>
              <a:t>“SD” </a:t>
            </a:r>
            <a:r>
              <a:rPr lang="en-US" dirty="0"/>
              <a:t>(</a:t>
            </a:r>
            <a:r>
              <a:rPr lang="en-US" dirty="0" smtClean="0"/>
              <a:t>X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= 0)</a:t>
            </a:r>
          </a:p>
        </p:txBody>
      </p:sp>
      <p:graphicFrame>
        <p:nvGraphicFramePr>
          <p:cNvPr id="101380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066800" y="4191000"/>
          <a:ext cx="5562600" cy="609600"/>
        </p:xfrm>
        <a:graphic>
          <a:graphicData uri="http://schemas.openxmlformats.org/presentationml/2006/ole">
            <p:oleObj spid="_x0000_s101380" name="Equation" r:id="rId5" imgW="2387520" imgH="253800" progId="Equation.3">
              <p:embed/>
            </p:oleObj>
          </a:graphicData>
        </a:graphic>
      </p:graphicFrame>
      <p:sp>
        <p:nvSpPr>
          <p:cNvPr id="101381" name="Freeform 5"/>
          <p:cNvSpPr>
            <a:spLocks/>
          </p:cNvSpPr>
          <p:nvPr/>
        </p:nvSpPr>
        <p:spPr bwMode="auto">
          <a:xfrm>
            <a:off x="4953000" y="2211388"/>
            <a:ext cx="306388" cy="987425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152" y="4"/>
              </a:cxn>
              <a:cxn ang="0">
                <a:pos x="126" y="8"/>
              </a:cxn>
              <a:cxn ang="0">
                <a:pos x="100" y="21"/>
              </a:cxn>
              <a:cxn ang="0">
                <a:pos x="93" y="34"/>
              </a:cxn>
              <a:cxn ang="0">
                <a:pos x="93" y="177"/>
              </a:cxn>
              <a:cxn ang="0">
                <a:pos x="86" y="194"/>
              </a:cxn>
              <a:cxn ang="0">
                <a:pos x="66" y="203"/>
              </a:cxn>
              <a:cxn ang="0">
                <a:pos x="40" y="211"/>
              </a:cxn>
              <a:cxn ang="0">
                <a:pos x="0" y="215"/>
              </a:cxn>
              <a:cxn ang="0">
                <a:pos x="40" y="220"/>
              </a:cxn>
              <a:cxn ang="0">
                <a:pos x="66" y="224"/>
              </a:cxn>
              <a:cxn ang="0">
                <a:pos x="86" y="237"/>
              </a:cxn>
              <a:cxn ang="0">
                <a:pos x="93" y="249"/>
              </a:cxn>
              <a:cxn ang="0">
                <a:pos x="93" y="393"/>
              </a:cxn>
              <a:cxn ang="0">
                <a:pos x="100" y="410"/>
              </a:cxn>
              <a:cxn ang="0">
                <a:pos x="126" y="418"/>
              </a:cxn>
              <a:cxn ang="0">
                <a:pos x="152" y="427"/>
              </a:cxn>
              <a:cxn ang="0">
                <a:pos x="192" y="431"/>
              </a:cxn>
            </a:cxnLst>
            <a:rect l="0" t="0" r="r" b="b"/>
            <a:pathLst>
              <a:path w="193" h="432">
                <a:moveTo>
                  <a:pt x="192" y="0"/>
                </a:moveTo>
                <a:lnTo>
                  <a:pt x="152" y="4"/>
                </a:lnTo>
                <a:lnTo>
                  <a:pt x="126" y="8"/>
                </a:lnTo>
                <a:lnTo>
                  <a:pt x="100" y="21"/>
                </a:lnTo>
                <a:lnTo>
                  <a:pt x="93" y="34"/>
                </a:lnTo>
                <a:lnTo>
                  <a:pt x="93" y="177"/>
                </a:lnTo>
                <a:lnTo>
                  <a:pt x="86" y="194"/>
                </a:lnTo>
                <a:lnTo>
                  <a:pt x="66" y="203"/>
                </a:lnTo>
                <a:lnTo>
                  <a:pt x="40" y="211"/>
                </a:lnTo>
                <a:lnTo>
                  <a:pt x="0" y="215"/>
                </a:lnTo>
                <a:lnTo>
                  <a:pt x="40" y="220"/>
                </a:lnTo>
                <a:lnTo>
                  <a:pt x="66" y="224"/>
                </a:lnTo>
                <a:lnTo>
                  <a:pt x="86" y="237"/>
                </a:lnTo>
                <a:lnTo>
                  <a:pt x="93" y="249"/>
                </a:lnTo>
                <a:lnTo>
                  <a:pt x="93" y="393"/>
                </a:lnTo>
                <a:lnTo>
                  <a:pt x="100" y="410"/>
                </a:lnTo>
                <a:lnTo>
                  <a:pt x="126" y="418"/>
                </a:lnTo>
                <a:lnTo>
                  <a:pt x="152" y="427"/>
                </a:lnTo>
                <a:lnTo>
                  <a:pt x="192" y="431"/>
                </a:lnTo>
              </a:path>
            </a:pathLst>
          </a:custGeom>
          <a:noFill/>
          <a:ln w="12700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5259388" y="2057400"/>
            <a:ext cx="2743200" cy="1184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/>
            <a:r>
              <a:rPr lang="en-US">
                <a:solidFill>
                  <a:schemeClr val="accent2"/>
                </a:solidFill>
              </a:rPr>
              <a:t>0  jika “SD</a:t>
            </a:r>
            <a:r>
              <a:rPr lang="en-US" i="1">
                <a:solidFill>
                  <a:schemeClr val="accent2"/>
                </a:solidFill>
              </a:rPr>
              <a:t>” </a:t>
            </a:r>
            <a:r>
              <a:rPr lang="en-US">
                <a:solidFill>
                  <a:schemeClr val="accent2"/>
                </a:solidFill>
              </a:rPr>
              <a:t>    </a:t>
            </a:r>
          </a:p>
          <a:p>
            <a:pPr marL="342900" indent="-342900">
              <a:buFontTx/>
              <a:buAutoNum type="arabicPlain"/>
            </a:pPr>
            <a:r>
              <a:rPr lang="en-US">
                <a:solidFill>
                  <a:schemeClr val="accent2"/>
                </a:solidFill>
              </a:rPr>
              <a:t>jika </a:t>
            </a:r>
            <a:r>
              <a:rPr lang="en-US" i="1">
                <a:solidFill>
                  <a:schemeClr val="accent2"/>
                </a:solidFill>
              </a:rPr>
              <a:t>“</a:t>
            </a:r>
            <a:r>
              <a:rPr lang="en-US">
                <a:solidFill>
                  <a:schemeClr val="accent2"/>
                </a:solidFill>
              </a:rPr>
              <a:t>SL</a:t>
            </a:r>
            <a:r>
              <a:rPr lang="en-US" i="1">
                <a:solidFill>
                  <a:schemeClr val="accent2"/>
                </a:solidFill>
              </a:rPr>
              <a:t>”</a:t>
            </a:r>
          </a:p>
          <a:p>
            <a:pPr marL="342900" indent="-342900">
              <a:buFontTx/>
              <a:buAutoNum type="arabicPlain"/>
            </a:pPr>
            <a:r>
              <a:rPr lang="en-US">
                <a:solidFill>
                  <a:schemeClr val="accent2"/>
                </a:solidFill>
              </a:rPr>
              <a:t>Jika “PT”</a:t>
            </a:r>
          </a:p>
        </p:txBody>
      </p:sp>
      <p:graphicFrame>
        <p:nvGraphicFramePr>
          <p:cNvPr id="101384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2133600" y="838200"/>
          <a:ext cx="3581400" cy="536575"/>
        </p:xfrm>
        <a:graphic>
          <a:graphicData uri="http://schemas.openxmlformats.org/presentationml/2006/ole">
            <p:oleObj spid="_x0000_s101384" name="Equation" r:id="rId6" imgW="1333440" imgH="253800" progId="Equation.3">
              <p:embed/>
            </p:oleObj>
          </a:graphicData>
        </a:graphic>
      </p:graphicFrame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7740650" y="4638675"/>
            <a:ext cx="923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Slope Sama</a:t>
            </a:r>
          </a:p>
        </p:txBody>
      </p:sp>
      <p:sp>
        <p:nvSpPr>
          <p:cNvPr id="101386" name="Line 10"/>
          <p:cNvSpPr>
            <a:spLocks noChangeShapeType="1"/>
          </p:cNvSpPr>
          <p:nvPr/>
        </p:nvSpPr>
        <p:spPr bwMode="auto">
          <a:xfrm flipH="1" flipV="1">
            <a:off x="6096000" y="4695825"/>
            <a:ext cx="1371600" cy="3048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387" name="Line 11"/>
          <p:cNvSpPr>
            <a:spLocks noChangeShapeType="1"/>
          </p:cNvSpPr>
          <p:nvPr/>
        </p:nvSpPr>
        <p:spPr bwMode="auto">
          <a:xfrm flipH="1">
            <a:off x="5562600" y="5076825"/>
            <a:ext cx="1849438" cy="2286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101388" name="Object 12">
            <a:hlinkClick r:id="" action="ppaction://ole?verb=0"/>
          </p:cNvPr>
          <p:cNvGraphicFramePr>
            <a:graphicFrameLocks/>
          </p:cNvGraphicFramePr>
          <p:nvPr>
            <p:ph idx="1"/>
          </p:nvPr>
        </p:nvGraphicFramePr>
        <p:xfrm>
          <a:off x="1066800" y="3200400"/>
          <a:ext cx="5715000" cy="533400"/>
        </p:xfrm>
        <a:graphic>
          <a:graphicData uri="http://schemas.openxmlformats.org/presentationml/2006/ole">
            <p:oleObj spid="_x0000_s101388" name="Equation" r:id="rId7" imgW="2489040" imgH="253800" progId="Equation.3">
              <p:embed/>
            </p:oleObj>
          </a:graphicData>
        </a:graphic>
      </p:graphicFrame>
      <p:sp>
        <p:nvSpPr>
          <p:cNvPr id="101390" name="Line 14"/>
          <p:cNvSpPr>
            <a:spLocks noChangeShapeType="1"/>
          </p:cNvSpPr>
          <p:nvPr/>
        </p:nvSpPr>
        <p:spPr bwMode="auto">
          <a:xfrm flipH="1" flipV="1">
            <a:off x="6172200" y="3705225"/>
            <a:ext cx="1447800" cy="1143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391" name="Text Box 15"/>
          <p:cNvSpPr txBox="1">
            <a:spLocks noChangeArrowheads="1"/>
          </p:cNvSpPr>
          <p:nvPr/>
        </p:nvSpPr>
        <p:spPr bwMode="auto">
          <a:xfrm>
            <a:off x="457200" y="5943600"/>
            <a:ext cx="79248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798513" indent="-798513">
              <a:spcBef>
                <a:spcPct val="50000"/>
              </a:spcBef>
            </a:pPr>
            <a:r>
              <a:rPr lang="en-US" b="1" dirty="0"/>
              <a:t>Note: </a:t>
            </a:r>
            <a:r>
              <a:rPr lang="en-US" b="1" dirty="0" err="1"/>
              <a:t>Perbedaan</a:t>
            </a:r>
            <a:r>
              <a:rPr lang="en-US" b="1" dirty="0"/>
              <a:t> </a:t>
            </a:r>
            <a:r>
              <a:rPr lang="en-US" b="1" dirty="0" err="1"/>
              <a:t>gaji</a:t>
            </a:r>
            <a:r>
              <a:rPr lang="en-US" b="1" dirty="0"/>
              <a:t> </a:t>
            </a:r>
            <a:r>
              <a:rPr lang="en-US" b="1" dirty="0" err="1"/>
              <a:t>tiap</a:t>
            </a:r>
            <a:r>
              <a:rPr lang="en-US" b="1" dirty="0"/>
              <a:t> </a:t>
            </a:r>
            <a:r>
              <a:rPr lang="en-US" b="1" dirty="0" err="1"/>
              <a:t>jenjang</a:t>
            </a:r>
            <a:r>
              <a:rPr lang="en-US" b="1" dirty="0"/>
              <a:t> </a:t>
            </a:r>
            <a:r>
              <a:rPr lang="en-US" b="1" dirty="0" err="1"/>
              <a:t>pendidikan</a:t>
            </a:r>
            <a:r>
              <a:rPr lang="en-US" b="1" dirty="0"/>
              <a:t> SAMA (</a:t>
            </a:r>
            <a:r>
              <a:rPr lang="en-US" b="1" dirty="0" smtClean="0"/>
              <a:t>b</a:t>
            </a:r>
            <a:r>
              <a:rPr lang="en-US" b="1" baseline="-25000" dirty="0"/>
              <a:t>3</a:t>
            </a:r>
            <a:r>
              <a:rPr lang="en-US" b="1" dirty="0" smtClean="0"/>
              <a:t>), </a:t>
            </a:r>
            <a:r>
              <a:rPr lang="en-US" b="1" dirty="0" err="1"/>
              <a:t>jika</a:t>
            </a:r>
            <a:r>
              <a:rPr lang="en-US" b="1" dirty="0"/>
              <a:t> </a:t>
            </a:r>
            <a:r>
              <a:rPr lang="en-US" b="1" dirty="0" err="1"/>
              <a:t>pengalamannya</a:t>
            </a:r>
            <a:r>
              <a:rPr lang="en-US" b="1" dirty="0"/>
              <a:t> </a:t>
            </a:r>
            <a:r>
              <a:rPr lang="en-US" b="1" dirty="0" err="1"/>
              <a:t>sama</a:t>
            </a:r>
            <a:endParaRPr lang="en-US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96" name="Object 48">
            <a:hlinkClick r:id="" action="ppaction://ole?verb=0"/>
          </p:cNvPr>
          <p:cNvGraphicFramePr>
            <a:graphicFrameLocks/>
          </p:cNvGraphicFramePr>
          <p:nvPr>
            <p:ph sz="quarter" idx="4"/>
          </p:nvPr>
        </p:nvGraphicFramePr>
        <p:xfrm>
          <a:off x="762000" y="5518150"/>
          <a:ext cx="6781800" cy="577850"/>
        </p:xfrm>
        <a:graphic>
          <a:graphicData uri="http://schemas.openxmlformats.org/presentationml/2006/ole">
            <p:oleObj spid="_x0000_s104496" name="Equation" r:id="rId4" imgW="2501640" imgH="253800" progId="Equation.3">
              <p:embed/>
            </p:oleObj>
          </a:graphicData>
        </a:graphic>
      </p:graphicFrame>
      <p:sp>
        <p:nvSpPr>
          <p:cNvPr id="10445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04800" y="152400"/>
            <a:ext cx="8686800" cy="533400"/>
          </a:xfrm>
          <a:noFill/>
          <a:ln/>
        </p:spPr>
        <p:txBody>
          <a:bodyPr/>
          <a:lstStyle/>
          <a:p>
            <a:r>
              <a:rPr lang="en-US" sz="3200"/>
              <a:t>Jika ada k kategori </a:t>
            </a:r>
            <a:r>
              <a:rPr lang="en-US" sz="3200">
                <a:sym typeface="Wingdings" pitchFamily="2" charset="2"/>
              </a:rPr>
              <a:t> ada k-1 peubah </a:t>
            </a:r>
            <a:r>
              <a:rPr lang="en-US" sz="3200" i="1">
                <a:sym typeface="Wingdings" pitchFamily="2" charset="2"/>
              </a:rPr>
              <a:t>Dummy</a:t>
            </a:r>
            <a:endParaRPr lang="en-US" sz="3200" i="1"/>
          </a:p>
        </p:txBody>
      </p:sp>
      <p:graphicFrame>
        <p:nvGraphicFramePr>
          <p:cNvPr id="104460" name="Object 12">
            <a:hlinkClick r:id="" action="ppaction://ole?verb=0"/>
          </p:cNvPr>
          <p:cNvGraphicFramePr>
            <a:graphicFrameLocks/>
          </p:cNvGraphicFramePr>
          <p:nvPr>
            <p:ph sz="quarter" idx="1"/>
          </p:nvPr>
        </p:nvGraphicFramePr>
        <p:xfrm>
          <a:off x="769938" y="3430588"/>
          <a:ext cx="6765925" cy="606425"/>
        </p:xfrm>
        <a:graphic>
          <a:graphicData uri="http://schemas.openxmlformats.org/presentationml/2006/ole">
            <p:oleObj spid="_x0000_s104460" name="Equation" r:id="rId5" imgW="2831760" imgH="253800" progId="Equation.3">
              <p:embed/>
            </p:oleObj>
          </a:graphicData>
        </a:graphic>
      </p:graphicFrame>
      <p:graphicFrame>
        <p:nvGraphicFramePr>
          <p:cNvPr id="104493" name="Group 45"/>
          <p:cNvGraphicFramePr>
            <a:graphicFrameLocks noGrp="1"/>
          </p:cNvGraphicFramePr>
          <p:nvPr>
            <p:ph sz="quarter" idx="2"/>
          </p:nvPr>
        </p:nvGraphicFramePr>
        <p:xfrm>
          <a:off x="4838700" y="1295400"/>
          <a:ext cx="3848100" cy="1981200"/>
        </p:xfrm>
        <a:graphic>
          <a:graphicData uri="http://schemas.openxmlformats.org/drawingml/2006/table">
            <a:tbl>
              <a:tblPr/>
              <a:tblGrid>
                <a:gridCol w="1638300"/>
                <a:gridCol w="927100"/>
                <a:gridCol w="1282700"/>
              </a:tblGrid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Pendidikan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D1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D2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SD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SL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4494" name="Object 46">
            <a:hlinkClick r:id="" action="ppaction://ole?verb=0"/>
          </p:cNvPr>
          <p:cNvGraphicFramePr>
            <a:graphicFrameLocks/>
          </p:cNvGraphicFramePr>
          <p:nvPr>
            <p:ph sz="quarter" idx="3"/>
          </p:nvPr>
        </p:nvGraphicFramePr>
        <p:xfrm>
          <a:off x="762000" y="4435475"/>
          <a:ext cx="6934200" cy="635000"/>
        </p:xfrm>
        <a:graphic>
          <a:graphicData uri="http://schemas.openxmlformats.org/presentationml/2006/ole">
            <p:oleObj spid="_x0000_s104494" name="Equation" r:id="rId6" imgW="2831760" imgH="253800" progId="Equation.3">
              <p:embed/>
            </p:oleObj>
          </a:graphicData>
        </a:graphic>
      </p:graphicFrame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763588" y="762000"/>
            <a:ext cx="7629525" cy="4835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dirty="0"/>
              <a:t>Model:</a:t>
            </a:r>
          </a:p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r>
              <a:rPr lang="en-US" i="1" dirty="0"/>
              <a:t>“PT”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=0; D</a:t>
            </a:r>
            <a:r>
              <a:rPr lang="en-US" baseline="-25000" dirty="0"/>
              <a:t>2</a:t>
            </a:r>
            <a:r>
              <a:rPr lang="en-US" dirty="0"/>
              <a:t> = 1)</a:t>
            </a:r>
            <a:endParaRPr lang="en-US" i="1" dirty="0"/>
          </a:p>
          <a:p>
            <a:endParaRPr lang="en-US" i="1" dirty="0"/>
          </a:p>
          <a:p>
            <a:endParaRPr lang="en-US" i="1" dirty="0" smtClean="0"/>
          </a:p>
          <a:p>
            <a:r>
              <a:rPr lang="en-US" i="1" dirty="0" smtClean="0"/>
              <a:t>“SL</a:t>
            </a:r>
            <a:r>
              <a:rPr lang="en-US" i="1" dirty="0"/>
              <a:t>” 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=1;  D</a:t>
            </a:r>
            <a:r>
              <a:rPr lang="en-US" baseline="-25000" dirty="0"/>
              <a:t>2</a:t>
            </a:r>
            <a:r>
              <a:rPr lang="en-US" dirty="0"/>
              <a:t>=0)</a:t>
            </a:r>
          </a:p>
          <a:p>
            <a:endParaRPr lang="en-US" i="1" dirty="0"/>
          </a:p>
          <a:p>
            <a:endParaRPr lang="en-US" i="1" dirty="0"/>
          </a:p>
          <a:p>
            <a:r>
              <a:rPr lang="en-US" i="1" dirty="0"/>
              <a:t>“SD”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=0; D</a:t>
            </a:r>
            <a:r>
              <a:rPr lang="en-US" baseline="-25000" dirty="0"/>
              <a:t>2</a:t>
            </a:r>
            <a:r>
              <a:rPr lang="en-US" dirty="0"/>
              <a:t> = 0)</a:t>
            </a:r>
          </a:p>
        </p:txBody>
      </p:sp>
      <p:graphicFrame>
        <p:nvGraphicFramePr>
          <p:cNvPr id="104456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81200" y="685800"/>
          <a:ext cx="4495800" cy="533400"/>
        </p:xfrm>
        <a:graphic>
          <a:graphicData uri="http://schemas.openxmlformats.org/presentationml/2006/ole">
            <p:oleObj spid="_x0000_s104456" name="Equation" r:id="rId7" imgW="1777680" imgH="253800" progId="Equation.3">
              <p:embed/>
            </p:oleObj>
          </a:graphicData>
        </a:graphic>
      </p:graphicFrame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8220075" y="4867275"/>
            <a:ext cx="923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Slope Sama</a:t>
            </a:r>
          </a:p>
        </p:txBody>
      </p:sp>
      <p:sp>
        <p:nvSpPr>
          <p:cNvPr id="104458" name="Line 10"/>
          <p:cNvSpPr>
            <a:spLocks noChangeShapeType="1"/>
          </p:cNvSpPr>
          <p:nvPr/>
        </p:nvSpPr>
        <p:spPr bwMode="auto">
          <a:xfrm flipH="1" flipV="1">
            <a:off x="7086600" y="5105400"/>
            <a:ext cx="1752600" cy="12382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9" name="Line 11"/>
          <p:cNvSpPr>
            <a:spLocks noChangeShapeType="1"/>
          </p:cNvSpPr>
          <p:nvPr/>
        </p:nvSpPr>
        <p:spPr bwMode="auto">
          <a:xfrm flipH="1">
            <a:off x="6858000" y="5381625"/>
            <a:ext cx="1544638" cy="25717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1" name="Line 13"/>
          <p:cNvSpPr>
            <a:spLocks noChangeShapeType="1"/>
          </p:cNvSpPr>
          <p:nvPr/>
        </p:nvSpPr>
        <p:spPr bwMode="auto">
          <a:xfrm flipH="1" flipV="1">
            <a:off x="6934200" y="3962400"/>
            <a:ext cx="1447800" cy="1143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1295400" y="6035675"/>
            <a:ext cx="73152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798513" indent="-798513">
              <a:spcBef>
                <a:spcPct val="50000"/>
              </a:spcBef>
            </a:pPr>
            <a:r>
              <a:rPr lang="en-US" b="1"/>
              <a:t>Note: Perbedaan gaji tiap jenjang pendidikan dapat BERBEDA, jika pengalamannya sama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447675" y="76200"/>
            <a:ext cx="7629525" cy="1914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dirty="0"/>
              <a:t>Model </a:t>
            </a:r>
            <a:r>
              <a:rPr lang="en-US" dirty="0" err="1"/>
              <a:t>utk</a:t>
            </a:r>
            <a:r>
              <a:rPr lang="en-US" i="1" dirty="0" err="1"/>
              <a:t>“PT</a:t>
            </a:r>
            <a:r>
              <a:rPr lang="en-US" i="1" dirty="0"/>
              <a:t>”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=0; D</a:t>
            </a:r>
            <a:r>
              <a:rPr lang="en-US" baseline="-25000" dirty="0"/>
              <a:t>2</a:t>
            </a:r>
            <a:r>
              <a:rPr lang="en-US" dirty="0"/>
              <a:t> = 1)</a:t>
            </a:r>
            <a:endParaRPr lang="en-US" i="1" dirty="0"/>
          </a:p>
          <a:p>
            <a:endParaRPr lang="en-US" i="1" dirty="0"/>
          </a:p>
          <a:p>
            <a:r>
              <a:rPr lang="en-US" i="1" dirty="0"/>
              <a:t>“SL” 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=1;  D</a:t>
            </a:r>
            <a:r>
              <a:rPr lang="en-US" baseline="-25000" dirty="0"/>
              <a:t>2</a:t>
            </a:r>
            <a:r>
              <a:rPr lang="en-US" dirty="0"/>
              <a:t>=0)</a:t>
            </a:r>
          </a:p>
          <a:p>
            <a:endParaRPr lang="en-US" i="1" dirty="0"/>
          </a:p>
          <a:p>
            <a:r>
              <a:rPr lang="en-US" i="1" dirty="0"/>
              <a:t>“SD” </a:t>
            </a:r>
            <a:r>
              <a:rPr lang="en-US" dirty="0"/>
              <a:t>(D</a:t>
            </a:r>
            <a:r>
              <a:rPr lang="en-US" baseline="-25000" dirty="0"/>
              <a:t>1</a:t>
            </a:r>
            <a:r>
              <a:rPr lang="en-US" dirty="0"/>
              <a:t>=0; D</a:t>
            </a:r>
            <a:r>
              <a:rPr lang="en-US" baseline="-25000" dirty="0"/>
              <a:t>2</a:t>
            </a:r>
            <a:r>
              <a:rPr lang="en-US" dirty="0"/>
              <a:t> = 0)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7915275" y="1209675"/>
            <a:ext cx="923925" cy="819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Slope Sama</a:t>
            </a:r>
          </a:p>
        </p:txBody>
      </p:sp>
      <p:sp>
        <p:nvSpPr>
          <p:cNvPr id="110598" name="Line 6"/>
          <p:cNvSpPr>
            <a:spLocks noChangeShapeType="1"/>
          </p:cNvSpPr>
          <p:nvPr/>
        </p:nvSpPr>
        <p:spPr bwMode="auto">
          <a:xfrm flipH="1" flipV="1">
            <a:off x="6477000" y="1600200"/>
            <a:ext cx="1524000" cy="76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599" name="Line 7"/>
          <p:cNvSpPr>
            <a:spLocks noChangeShapeType="1"/>
          </p:cNvSpPr>
          <p:nvPr/>
        </p:nvSpPr>
        <p:spPr bwMode="auto">
          <a:xfrm flipH="1">
            <a:off x="6172200" y="1676400"/>
            <a:ext cx="1828800" cy="3048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 flipH="1" flipV="1">
            <a:off x="6629400" y="838200"/>
            <a:ext cx="1371600" cy="762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381000" y="3581400"/>
            <a:ext cx="85344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228600" y="2743200"/>
            <a:ext cx="8915400" cy="41549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08000" indent="-508000">
              <a:spcBef>
                <a:spcPct val="50000"/>
              </a:spcBef>
            </a:pPr>
            <a:r>
              <a:rPr lang="en-US" dirty="0" smtClean="0"/>
              <a:t>b</a:t>
            </a:r>
            <a:r>
              <a:rPr lang="en-US" baseline="-25000" dirty="0"/>
              <a:t>3</a:t>
            </a:r>
            <a:r>
              <a:rPr lang="en-US" dirty="0" smtClean="0"/>
              <a:t> </a:t>
            </a:r>
            <a:r>
              <a:rPr lang="en-US" dirty="0"/>
              <a:t>: rata-rata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SL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SD,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pengalamannya</a:t>
            </a:r>
            <a:r>
              <a:rPr lang="en-US" dirty="0"/>
              <a:t> (</a:t>
            </a:r>
            <a:r>
              <a:rPr lang="en-US" dirty="0" smtClean="0"/>
              <a:t>X</a:t>
            </a:r>
            <a:r>
              <a:rPr lang="id-ID" baseline="-25000" dirty="0" smtClean="0"/>
              <a:t>2</a:t>
            </a:r>
            <a:r>
              <a:rPr lang="en-US" dirty="0" smtClean="0"/>
              <a:t>) </a:t>
            </a:r>
            <a:r>
              <a:rPr lang="en-US" dirty="0" err="1"/>
              <a:t>sama</a:t>
            </a:r>
            <a:endParaRPr lang="en-US" dirty="0"/>
          </a:p>
          <a:p>
            <a:pPr marL="508000" indent="-508000">
              <a:spcBef>
                <a:spcPct val="50000"/>
              </a:spcBef>
            </a:pPr>
            <a:r>
              <a:rPr lang="en-US" dirty="0" smtClean="0"/>
              <a:t>b</a:t>
            </a:r>
            <a:r>
              <a:rPr lang="en-US" baseline="-25000" dirty="0"/>
              <a:t>4</a:t>
            </a:r>
            <a:r>
              <a:rPr lang="en-US" dirty="0" smtClean="0"/>
              <a:t> </a:t>
            </a:r>
            <a:r>
              <a:rPr lang="en-US" dirty="0"/>
              <a:t>: rata-rata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PT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SD,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pengalamannya</a:t>
            </a:r>
            <a:r>
              <a:rPr lang="en-US" dirty="0"/>
              <a:t> (</a:t>
            </a:r>
            <a:r>
              <a:rPr lang="en-US" dirty="0" smtClean="0"/>
              <a:t>X</a:t>
            </a:r>
            <a:r>
              <a:rPr lang="id-ID" baseline="-25000" dirty="0" smtClean="0"/>
              <a:t>2</a:t>
            </a:r>
            <a:r>
              <a:rPr lang="en-US" dirty="0" smtClean="0"/>
              <a:t>) </a:t>
            </a:r>
            <a:r>
              <a:rPr lang="en-US" dirty="0" err="1"/>
              <a:t>sama</a:t>
            </a:r>
            <a:endParaRPr lang="en-US" dirty="0"/>
          </a:p>
          <a:p>
            <a:pPr marL="508000" indent="-508000">
              <a:spcBef>
                <a:spcPct val="50000"/>
              </a:spcBef>
            </a:pPr>
            <a:r>
              <a:rPr lang="en-US" dirty="0" smtClean="0"/>
              <a:t>b</a:t>
            </a:r>
            <a:r>
              <a:rPr lang="en-US" baseline="-25000" dirty="0" smtClean="0"/>
              <a:t>4</a:t>
            </a:r>
            <a:r>
              <a:rPr lang="en-US" dirty="0" smtClean="0"/>
              <a:t>-b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/>
              <a:t>: rata-rata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PT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SL,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pengalamannya</a:t>
            </a:r>
            <a:r>
              <a:rPr lang="en-US" dirty="0"/>
              <a:t> (</a:t>
            </a:r>
            <a:r>
              <a:rPr lang="en-US" dirty="0" smtClean="0"/>
              <a:t>X</a:t>
            </a:r>
            <a:r>
              <a:rPr lang="id-ID" baseline="-25000" dirty="0" smtClean="0"/>
              <a:t>2</a:t>
            </a:r>
            <a:r>
              <a:rPr lang="en-US" dirty="0" smtClean="0"/>
              <a:t>) </a:t>
            </a:r>
            <a:r>
              <a:rPr lang="en-US" dirty="0" err="1"/>
              <a:t>sama</a:t>
            </a:r>
            <a:endParaRPr lang="en-US" dirty="0"/>
          </a:p>
          <a:p>
            <a:pPr marL="508000" indent="-508000">
              <a:spcBef>
                <a:spcPct val="50000"/>
              </a:spcBef>
            </a:pPr>
            <a:r>
              <a:rPr lang="en-US" dirty="0" smtClean="0"/>
              <a:t>b</a:t>
            </a:r>
            <a:r>
              <a:rPr lang="en-US" baseline="-25000" dirty="0"/>
              <a:t>1</a:t>
            </a:r>
            <a:r>
              <a:rPr lang="en-US" dirty="0" smtClean="0"/>
              <a:t> </a:t>
            </a:r>
            <a:r>
              <a:rPr lang="en-US" dirty="0"/>
              <a:t>: rata-rata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berpendidika</a:t>
            </a:r>
            <a:r>
              <a:rPr lang="en-US" dirty="0"/>
              <a:t> SD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berpengalaman</a:t>
            </a:r>
            <a:endParaRPr lang="en-US" dirty="0"/>
          </a:p>
          <a:p>
            <a:pPr marL="508000" indent="-508000">
              <a:spcBef>
                <a:spcPct val="50000"/>
              </a:spcBef>
            </a:pPr>
            <a:r>
              <a:rPr lang="en-US" dirty="0" smtClean="0"/>
              <a:t>b</a:t>
            </a:r>
            <a:r>
              <a:rPr lang="en-US" baseline="-25000" dirty="0"/>
              <a:t>2</a:t>
            </a:r>
            <a:r>
              <a:rPr lang="en-US" dirty="0" smtClean="0"/>
              <a:t> </a:t>
            </a:r>
            <a:r>
              <a:rPr lang="en-US" dirty="0"/>
              <a:t>: rata-rata </a:t>
            </a:r>
            <a:r>
              <a:rPr lang="en-US" dirty="0" err="1"/>
              <a:t>kenaikan</a:t>
            </a:r>
            <a:r>
              <a:rPr lang="en-US" dirty="0"/>
              <a:t> </a:t>
            </a:r>
            <a:r>
              <a:rPr lang="en-US" dirty="0" err="1"/>
              <a:t>gaji</a:t>
            </a:r>
            <a:r>
              <a:rPr lang="en-US" dirty="0"/>
              <a:t> </a:t>
            </a:r>
            <a:r>
              <a:rPr lang="en-US" dirty="0" err="1"/>
              <a:t>karyawan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pengalamannya</a:t>
            </a:r>
            <a:r>
              <a:rPr lang="en-US" dirty="0"/>
              <a:t> </a:t>
            </a:r>
            <a:r>
              <a:rPr lang="en-US" dirty="0" err="1"/>
              <a:t>bertambah</a:t>
            </a:r>
            <a:r>
              <a:rPr lang="en-US" dirty="0"/>
              <a:t> 1 </a:t>
            </a:r>
            <a:r>
              <a:rPr lang="en-US" dirty="0" err="1"/>
              <a:t>th</a:t>
            </a:r>
            <a:r>
              <a:rPr lang="en-US" dirty="0"/>
              <a:t>, </a:t>
            </a:r>
            <a:r>
              <a:rPr lang="en-US" i="1" dirty="0" err="1"/>
              <a:t>cet</a:t>
            </a:r>
            <a:r>
              <a:rPr lang="en-US" i="1" dirty="0"/>
              <a:t>-par</a:t>
            </a:r>
          </a:p>
        </p:txBody>
      </p:sp>
      <p:graphicFrame>
        <p:nvGraphicFramePr>
          <p:cNvPr id="2" name="Object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9938" y="457200"/>
          <a:ext cx="6697661" cy="457200"/>
        </p:xfrm>
        <a:graphic>
          <a:graphicData uri="http://schemas.openxmlformats.org/presentationml/2006/ole">
            <p:oleObj spid="_x0000_s110602" name="Equation" r:id="rId4" imgW="2819160" imgH="253800" progId="Equation.3">
              <p:embed/>
            </p:oleObj>
          </a:graphicData>
        </a:graphic>
      </p:graphicFrame>
      <p:graphicFrame>
        <p:nvGraphicFramePr>
          <p:cNvPr id="3" name="Object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2000" y="1143000"/>
          <a:ext cx="6553200" cy="457200"/>
        </p:xfrm>
        <a:graphic>
          <a:graphicData uri="http://schemas.openxmlformats.org/presentationml/2006/ole">
            <p:oleObj spid="_x0000_s110603" name="Equation" r:id="rId5" imgW="2831760" imgH="253800" progId="Equation.3">
              <p:embed/>
            </p:oleObj>
          </a:graphicData>
        </a:graphic>
      </p:graphicFrame>
      <p:graphicFrame>
        <p:nvGraphicFramePr>
          <p:cNvPr id="110604" name="Object 12">
            <a:hlinkClick r:id="" action="ppaction://ole?verb=0"/>
          </p:cNvPr>
          <p:cNvGraphicFramePr>
            <a:graphicFrameLocks/>
          </p:cNvGraphicFramePr>
          <p:nvPr/>
        </p:nvGraphicFramePr>
        <p:xfrm>
          <a:off x="762000" y="1905000"/>
          <a:ext cx="6172200" cy="457200"/>
        </p:xfrm>
        <a:graphic>
          <a:graphicData uri="http://schemas.openxmlformats.org/presentationml/2006/ole">
            <p:oleObj spid="_x0000_s110604" name="Equation" r:id="rId6" imgW="2501640" imgH="253800" progId="Equation.3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6_sld">
  <a:themeElements>
    <a:clrScheme name="">
      <a:dk1>
        <a:srgbClr val="474747"/>
      </a:dk1>
      <a:lt1>
        <a:srgbClr val="FFFFFF"/>
      </a:lt1>
      <a:dk2>
        <a:srgbClr val="4545FF"/>
      </a:dk2>
      <a:lt2>
        <a:srgbClr val="00DFCA"/>
      </a:lt2>
      <a:accent1>
        <a:srgbClr val="DC0081"/>
      </a:accent1>
      <a:accent2>
        <a:srgbClr val="FAFD00"/>
      </a:accent2>
      <a:accent3>
        <a:srgbClr val="B0B0FF"/>
      </a:accent3>
      <a:accent4>
        <a:srgbClr val="DADADA"/>
      </a:accent4>
      <a:accent5>
        <a:srgbClr val="EBAAC1"/>
      </a:accent5>
      <a:accent6>
        <a:srgbClr val="E3E500"/>
      </a:accent6>
      <a:hlink>
        <a:srgbClr val="FE9B03"/>
      </a:hlink>
      <a:folHlink>
        <a:srgbClr val="D989B8"/>
      </a:folHlink>
    </a:clrScheme>
    <a:fontScheme name="bl6_sld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lnDef>
  </a:objectDefaults>
  <a:extraClrSchemeLst>
    <a:extraClrScheme>
      <a:clrScheme name="bl6_sl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6_sl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6_sl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6_sl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6_sl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6_sl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6_sl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c:\powerpnt\template\sldshow\bl6_sld.ppt</Template>
  <TotalTime>14562</TotalTime>
  <Pages>20</Pages>
  <Words>684</Words>
  <Application>Microsoft Office PowerPoint</Application>
  <PresentationFormat>On-screen Show (4:3)</PresentationFormat>
  <Paragraphs>104</Paragraphs>
  <Slides>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bl6_sld</vt:lpstr>
      <vt:lpstr>Equation</vt:lpstr>
      <vt:lpstr>Model dgn Peubah-Dummy</vt:lpstr>
      <vt:lpstr>Asumsi Model dgn Peubah-Dummy</vt:lpstr>
      <vt:lpstr>Asumsi Model dgn Peubah-Dummy</vt:lpstr>
      <vt:lpstr>Evaluasi Adanya Interaksi (Perbedaan Slope)</vt:lpstr>
      <vt:lpstr>Slide 5</vt:lpstr>
      <vt:lpstr>Peubah Kualitatif dgn 3 Kategori</vt:lpstr>
      <vt:lpstr>Jika ada k kategori  ada k-1 peubah Dummy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Regression Models</dc:title>
  <dc:subject>Statistics for Managers Using Microsoft Excel, 2/e; Levine/Berenson/Stephan</dc:subject>
  <dc:creator>PWD 1 IPB</dc:creator>
  <cp:keywords>Chapter 14, Multiple Regression Models, Residual Analysis, Testing for Relationship, Inferences for the population regression coefficient, Coefficient of Partial Determination, Curvilinear Regression Models, Transformations in Regression Models, Model bui</cp:keywords>
  <dc:description>Faith Chao_x000d_
Golden Gate University_x000d_
536 Mission St._x000d_
San Francisco,, CA 94105</dc:description>
  <cp:lastModifiedBy>Kastana</cp:lastModifiedBy>
  <cp:revision>51</cp:revision>
  <cp:lastPrinted>1998-11-24T06:01:47Z</cp:lastPrinted>
  <dcterms:created xsi:type="dcterms:W3CDTF">1995-07-13T20:42:58Z</dcterms:created>
  <dcterms:modified xsi:type="dcterms:W3CDTF">2012-10-18T05:56:41Z</dcterms:modified>
</cp:coreProperties>
</file>